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e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5" r:id="rId1"/>
  </p:sldMasterIdLst>
  <p:notesMasterIdLst>
    <p:notesMasterId r:id="rId20"/>
  </p:notesMasterIdLst>
  <p:sldIdLst>
    <p:sldId id="256" r:id="rId2"/>
    <p:sldId id="257" r:id="rId3"/>
    <p:sldId id="321" r:id="rId4"/>
    <p:sldId id="258" r:id="rId5"/>
    <p:sldId id="290" r:id="rId6"/>
    <p:sldId id="267" r:id="rId7"/>
    <p:sldId id="260" r:id="rId8"/>
    <p:sldId id="261" r:id="rId9"/>
    <p:sldId id="325" r:id="rId10"/>
    <p:sldId id="332" r:id="rId11"/>
    <p:sldId id="308" r:id="rId12"/>
    <p:sldId id="329" r:id="rId13"/>
    <p:sldId id="330" r:id="rId14"/>
    <p:sldId id="331" r:id="rId15"/>
    <p:sldId id="333" r:id="rId16"/>
    <p:sldId id="322" r:id="rId17"/>
    <p:sldId id="323" r:id="rId18"/>
    <p:sldId id="32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lin akhun" initials="sa" lastIdx="2" clrIdx="0">
    <p:extLst>
      <p:ext uri="{19B8F6BF-5375-455C-9EA6-DF929625EA0E}">
        <p15:presenceInfo xmlns:p15="http://schemas.microsoft.com/office/powerpoint/2012/main" userId="59ba68230a889f0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875" autoAdjust="0"/>
  </p:normalViewPr>
  <p:slideViewPr>
    <p:cSldViewPr snapToGrid="0" snapToObjects="1">
      <p:cViewPr varScale="1">
        <p:scale>
          <a:sx n="79" d="100"/>
          <a:sy n="79" d="100"/>
        </p:scale>
        <p:origin x="1598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A4C44A-7942-4C17-8F10-18146D4BB63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6142E5-D4BA-485E-B745-7E7E0BCC8024}">
      <dgm:prSet phldrT="[Text]"/>
      <dgm:spPr/>
      <dgm:t>
        <a:bodyPr/>
        <a:lstStyle/>
        <a:p>
          <a:r>
            <a:rPr lang="en-US" dirty="0" smtClean="0"/>
            <a:t>Geometry Loading</a:t>
          </a:r>
          <a:endParaRPr lang="en-US" dirty="0"/>
        </a:p>
      </dgm:t>
    </dgm:pt>
    <dgm:pt modelId="{C647E41F-B721-4526-85C2-508CB43B231B}" type="parTrans" cxnId="{E6106DE0-1D33-484F-882C-81259F4543D1}">
      <dgm:prSet/>
      <dgm:spPr/>
      <dgm:t>
        <a:bodyPr/>
        <a:lstStyle/>
        <a:p>
          <a:endParaRPr lang="en-US"/>
        </a:p>
      </dgm:t>
    </dgm:pt>
    <dgm:pt modelId="{AF7A174B-C299-48E0-B9DF-CC70001E9B79}" type="sibTrans" cxnId="{E6106DE0-1D33-484F-882C-81259F4543D1}">
      <dgm:prSet/>
      <dgm:spPr/>
      <dgm:t>
        <a:bodyPr/>
        <a:lstStyle/>
        <a:p>
          <a:endParaRPr lang="en-US"/>
        </a:p>
      </dgm:t>
    </dgm:pt>
    <dgm:pt modelId="{9ECBB61B-A828-42B5-8B02-D90FF2DB8C3E}">
      <dgm:prSet phldrT="[Text]"/>
      <dgm:spPr/>
      <dgm:t>
        <a:bodyPr/>
        <a:lstStyle/>
        <a:p>
          <a:r>
            <a:rPr lang="en-US" dirty="0" smtClean="0"/>
            <a:t>Separated Vertical and Radial Components</a:t>
          </a:r>
          <a:endParaRPr lang="en-US" dirty="0"/>
        </a:p>
      </dgm:t>
    </dgm:pt>
    <dgm:pt modelId="{4BA2C4F0-F8A1-4647-B4E1-991C86844E60}" type="parTrans" cxnId="{EBF955DA-3FD4-40C6-9524-95E46B5CC244}">
      <dgm:prSet/>
      <dgm:spPr/>
      <dgm:t>
        <a:bodyPr/>
        <a:lstStyle/>
        <a:p>
          <a:endParaRPr lang="en-US"/>
        </a:p>
      </dgm:t>
    </dgm:pt>
    <dgm:pt modelId="{7654DB63-F9AE-4CDE-971C-3E127D5C8E85}" type="sibTrans" cxnId="{EBF955DA-3FD4-40C6-9524-95E46B5CC244}">
      <dgm:prSet/>
      <dgm:spPr/>
      <dgm:t>
        <a:bodyPr/>
        <a:lstStyle/>
        <a:p>
          <a:endParaRPr lang="en-US"/>
        </a:p>
      </dgm:t>
    </dgm:pt>
    <dgm:pt modelId="{BCE03CFD-8EB6-46E4-B809-292DB4B10A96}">
      <dgm:prSet phldrT="[Text]"/>
      <dgm:spPr/>
      <dgm:t>
        <a:bodyPr/>
        <a:lstStyle/>
        <a:p>
          <a:r>
            <a:rPr lang="en-US" dirty="0" smtClean="0"/>
            <a:t>Trace Editing</a:t>
          </a:r>
          <a:endParaRPr lang="en-US" dirty="0"/>
        </a:p>
      </dgm:t>
    </dgm:pt>
    <dgm:pt modelId="{56881D2F-3628-40F0-8D16-8C9E545D6D9E}" type="parTrans" cxnId="{1915367F-194D-4DEF-B2AB-1703F433E8DD}">
      <dgm:prSet/>
      <dgm:spPr/>
      <dgm:t>
        <a:bodyPr/>
        <a:lstStyle/>
        <a:p>
          <a:endParaRPr lang="en-US"/>
        </a:p>
      </dgm:t>
    </dgm:pt>
    <dgm:pt modelId="{BA83D6E6-7C63-4EE2-B758-819B01934F81}" type="sibTrans" cxnId="{1915367F-194D-4DEF-B2AB-1703F433E8DD}">
      <dgm:prSet/>
      <dgm:spPr/>
      <dgm:t>
        <a:bodyPr/>
        <a:lstStyle/>
        <a:p>
          <a:endParaRPr lang="en-US"/>
        </a:p>
      </dgm:t>
    </dgm:pt>
    <dgm:pt modelId="{F2714647-8C86-4396-8075-EB14E8BC4AE8}">
      <dgm:prSet phldrT="[Text]"/>
      <dgm:spPr/>
      <dgm:t>
        <a:bodyPr/>
        <a:lstStyle/>
        <a:p>
          <a:r>
            <a:rPr lang="en-US" dirty="0" smtClean="0"/>
            <a:t>Edited Noisy &amp; Bad Traces </a:t>
          </a:r>
          <a:endParaRPr lang="en-US" dirty="0"/>
        </a:p>
      </dgm:t>
    </dgm:pt>
    <dgm:pt modelId="{17E1DDF7-B9F3-4254-A54D-95D639B2EF51}" type="parTrans" cxnId="{9B78450A-2E29-440F-9892-098C1DFAF8E8}">
      <dgm:prSet/>
      <dgm:spPr/>
      <dgm:t>
        <a:bodyPr/>
        <a:lstStyle/>
        <a:p>
          <a:endParaRPr lang="en-US"/>
        </a:p>
      </dgm:t>
    </dgm:pt>
    <dgm:pt modelId="{72B1314D-0F57-425D-8BEB-4F9AA6C43701}" type="sibTrans" cxnId="{9B78450A-2E29-440F-9892-098C1DFAF8E8}">
      <dgm:prSet/>
      <dgm:spPr/>
      <dgm:t>
        <a:bodyPr/>
        <a:lstStyle/>
        <a:p>
          <a:endParaRPr lang="en-US"/>
        </a:p>
      </dgm:t>
    </dgm:pt>
    <dgm:pt modelId="{D4C75D2A-1011-41EE-9FD7-970EB519A975}">
      <dgm:prSet phldrT="[Text]"/>
      <dgm:spPr/>
      <dgm:t>
        <a:bodyPr/>
        <a:lstStyle/>
        <a:p>
          <a:r>
            <a:rPr lang="en-US" dirty="0" smtClean="0"/>
            <a:t>Static Correction</a:t>
          </a:r>
          <a:endParaRPr lang="en-US" dirty="0"/>
        </a:p>
      </dgm:t>
    </dgm:pt>
    <dgm:pt modelId="{DFA35046-E14C-4BF3-A411-EDB6EC95AE18}" type="parTrans" cxnId="{1302017C-29C5-4774-83AF-EBA1CDBD7EBE}">
      <dgm:prSet/>
      <dgm:spPr/>
      <dgm:t>
        <a:bodyPr/>
        <a:lstStyle/>
        <a:p>
          <a:endParaRPr lang="en-US"/>
        </a:p>
      </dgm:t>
    </dgm:pt>
    <dgm:pt modelId="{DBAA665B-48C3-4B56-B05D-D01833CB8AE9}" type="sibTrans" cxnId="{1302017C-29C5-4774-83AF-EBA1CDBD7EBE}">
      <dgm:prSet/>
      <dgm:spPr/>
      <dgm:t>
        <a:bodyPr/>
        <a:lstStyle/>
        <a:p>
          <a:endParaRPr lang="en-US"/>
        </a:p>
      </dgm:t>
    </dgm:pt>
    <dgm:pt modelId="{2B54C07E-2E86-4364-9E54-BAD295CC831E}">
      <dgm:prSet phldrT="[Text]"/>
      <dgm:spPr/>
      <dgm:t>
        <a:bodyPr/>
        <a:lstStyle/>
        <a:p>
          <a:r>
            <a:rPr lang="en-US" dirty="0" smtClean="0"/>
            <a:t>Velocity determined by first break picking</a:t>
          </a:r>
          <a:endParaRPr lang="en-US" dirty="0"/>
        </a:p>
      </dgm:t>
    </dgm:pt>
    <dgm:pt modelId="{30CAA40D-E4CC-4216-8C1B-694583F4742A}" type="parTrans" cxnId="{D37BABA6-313F-42C1-B0D3-922451CF10CB}">
      <dgm:prSet/>
      <dgm:spPr/>
      <dgm:t>
        <a:bodyPr/>
        <a:lstStyle/>
        <a:p>
          <a:endParaRPr lang="en-US"/>
        </a:p>
      </dgm:t>
    </dgm:pt>
    <dgm:pt modelId="{C2BA5AB6-CDFF-442C-A491-E11E923B4C69}" type="sibTrans" cxnId="{D37BABA6-313F-42C1-B0D3-922451CF10CB}">
      <dgm:prSet/>
      <dgm:spPr/>
      <dgm:t>
        <a:bodyPr/>
        <a:lstStyle/>
        <a:p>
          <a:endParaRPr lang="en-US"/>
        </a:p>
      </dgm:t>
    </dgm:pt>
    <dgm:pt modelId="{FB11BB22-8A23-4D24-9029-8C3E0610EDF1}">
      <dgm:prSet/>
      <dgm:spPr/>
      <dgm:t>
        <a:bodyPr/>
        <a:lstStyle/>
        <a:p>
          <a:r>
            <a:rPr lang="en-US" dirty="0" smtClean="0"/>
            <a:t>Band Limited Noise Suppression</a:t>
          </a:r>
          <a:endParaRPr lang="en-US" dirty="0"/>
        </a:p>
      </dgm:t>
    </dgm:pt>
    <dgm:pt modelId="{ED895459-3BB5-4AA8-9ADB-E8A73063A742}" type="parTrans" cxnId="{5A4B90C8-22AE-4C69-B52C-A54E13E0584C}">
      <dgm:prSet/>
      <dgm:spPr/>
      <dgm:t>
        <a:bodyPr/>
        <a:lstStyle/>
        <a:p>
          <a:endParaRPr lang="en-US"/>
        </a:p>
      </dgm:t>
    </dgm:pt>
    <dgm:pt modelId="{FA207190-E1FF-43CE-B108-EC8606FD075C}" type="sibTrans" cxnId="{5A4B90C8-22AE-4C69-B52C-A54E13E0584C}">
      <dgm:prSet/>
      <dgm:spPr/>
      <dgm:t>
        <a:bodyPr/>
        <a:lstStyle/>
        <a:p>
          <a:endParaRPr lang="en-US"/>
        </a:p>
      </dgm:t>
    </dgm:pt>
    <dgm:pt modelId="{DAB5A64F-5C37-4A3E-8CDA-37C9AF81FF8D}">
      <dgm:prSet/>
      <dgm:spPr/>
      <dgm:t>
        <a:bodyPr/>
        <a:lstStyle/>
        <a:p>
          <a:r>
            <a:rPr lang="en-US" dirty="0" smtClean="0"/>
            <a:t>3-20 Hz Frequency Band Noise Suppression</a:t>
          </a:r>
          <a:endParaRPr lang="en-US" dirty="0"/>
        </a:p>
      </dgm:t>
    </dgm:pt>
    <dgm:pt modelId="{78359920-B1C6-418D-848F-24D1082D64D7}" type="parTrans" cxnId="{C2E62323-C49E-40B0-A850-DF6174DBC6D3}">
      <dgm:prSet/>
      <dgm:spPr/>
      <dgm:t>
        <a:bodyPr/>
        <a:lstStyle/>
        <a:p>
          <a:endParaRPr lang="en-US"/>
        </a:p>
      </dgm:t>
    </dgm:pt>
    <dgm:pt modelId="{799A2CA8-6A41-4E59-B5E8-6036A03173D1}" type="sibTrans" cxnId="{C2E62323-C49E-40B0-A850-DF6174DBC6D3}">
      <dgm:prSet/>
      <dgm:spPr/>
      <dgm:t>
        <a:bodyPr/>
        <a:lstStyle/>
        <a:p>
          <a:endParaRPr lang="en-US"/>
        </a:p>
      </dgm:t>
    </dgm:pt>
    <dgm:pt modelId="{93A2007B-C2E6-44D5-AACB-5E87A5EF8FA1}">
      <dgm:prSet/>
      <dgm:spPr/>
      <dgm:t>
        <a:bodyPr/>
        <a:lstStyle/>
        <a:p>
          <a:r>
            <a:rPr lang="en-US" dirty="0" smtClean="0"/>
            <a:t>Velocity Analysis</a:t>
          </a:r>
          <a:endParaRPr lang="en-US" dirty="0"/>
        </a:p>
      </dgm:t>
    </dgm:pt>
    <dgm:pt modelId="{001A7399-BD0C-4DBF-AD4A-9C0643615778}" type="parTrans" cxnId="{6C47E5A3-EDFE-4795-9C00-766FCC31234B}">
      <dgm:prSet/>
      <dgm:spPr/>
      <dgm:t>
        <a:bodyPr/>
        <a:lstStyle/>
        <a:p>
          <a:endParaRPr lang="en-US"/>
        </a:p>
      </dgm:t>
    </dgm:pt>
    <dgm:pt modelId="{94599F2F-DDE7-42BC-9EA1-5C4855773045}" type="sibTrans" cxnId="{6C47E5A3-EDFE-4795-9C00-766FCC31234B}">
      <dgm:prSet/>
      <dgm:spPr/>
      <dgm:t>
        <a:bodyPr/>
        <a:lstStyle/>
        <a:p>
          <a:endParaRPr lang="en-US"/>
        </a:p>
      </dgm:t>
    </dgm:pt>
    <dgm:pt modelId="{DD023C6B-43B1-482A-A37A-313E1EE89200}">
      <dgm:prSet/>
      <dgm:spPr/>
      <dgm:t>
        <a:bodyPr/>
        <a:lstStyle/>
        <a:p>
          <a:r>
            <a:rPr lang="en-US" dirty="0" smtClean="0"/>
            <a:t>Time-Frequency Domain Spectral Balancing</a:t>
          </a:r>
          <a:endParaRPr lang="en-US" dirty="0"/>
        </a:p>
      </dgm:t>
    </dgm:pt>
    <dgm:pt modelId="{B2F6FDD9-F2DE-4D9D-9A7A-8C438817B699}" type="parTrans" cxnId="{4FE4539A-8BC9-41B1-9C60-0359BFB79A3B}">
      <dgm:prSet/>
      <dgm:spPr/>
      <dgm:t>
        <a:bodyPr/>
        <a:lstStyle/>
        <a:p>
          <a:endParaRPr lang="en-US"/>
        </a:p>
      </dgm:t>
    </dgm:pt>
    <dgm:pt modelId="{D130AF05-2A41-4FA4-9092-3E1177F9F78A}" type="sibTrans" cxnId="{4FE4539A-8BC9-41B1-9C60-0359BFB79A3B}">
      <dgm:prSet/>
      <dgm:spPr/>
      <dgm:t>
        <a:bodyPr/>
        <a:lstStyle/>
        <a:p>
          <a:endParaRPr lang="en-US"/>
        </a:p>
      </dgm:t>
    </dgm:pt>
    <dgm:pt modelId="{EFF14416-C057-4C50-90AB-3201598F7E72}">
      <dgm:prSet/>
      <dgm:spPr/>
      <dgm:t>
        <a:bodyPr/>
        <a:lstStyle/>
        <a:p>
          <a:r>
            <a:rPr lang="en-US" dirty="0" smtClean="0"/>
            <a:t>Kirchhoff Pre-stack Time Migration </a:t>
          </a:r>
          <a:endParaRPr lang="en-US" dirty="0"/>
        </a:p>
      </dgm:t>
    </dgm:pt>
    <dgm:pt modelId="{2963591C-F9DC-41E6-935A-D5323D6A6889}" type="sibTrans" cxnId="{020F88FD-8AAF-4B95-9F6F-209484E9585F}">
      <dgm:prSet/>
      <dgm:spPr/>
      <dgm:t>
        <a:bodyPr/>
        <a:lstStyle/>
        <a:p>
          <a:endParaRPr lang="en-US"/>
        </a:p>
      </dgm:t>
    </dgm:pt>
    <dgm:pt modelId="{62354E94-1C48-45F5-9C80-6AC7315488B3}" type="parTrans" cxnId="{020F88FD-8AAF-4B95-9F6F-209484E9585F}">
      <dgm:prSet/>
      <dgm:spPr/>
      <dgm:t>
        <a:bodyPr/>
        <a:lstStyle/>
        <a:p>
          <a:endParaRPr lang="en-US"/>
        </a:p>
      </dgm:t>
    </dgm:pt>
    <dgm:pt modelId="{AC9283D5-E335-48B6-BACD-ABD489A11F59}">
      <dgm:prSet/>
      <dgm:spPr/>
      <dgm:t>
        <a:bodyPr/>
        <a:lstStyle/>
        <a:p>
          <a:r>
            <a:rPr lang="en-US" dirty="0" smtClean="0"/>
            <a:t>Stack</a:t>
          </a:r>
          <a:endParaRPr lang="en-US" dirty="0"/>
        </a:p>
      </dgm:t>
    </dgm:pt>
    <dgm:pt modelId="{79F07332-A9C7-44B6-B372-377A91F99205}" type="parTrans" cxnId="{57E65B8C-68A2-4CB4-B5BD-1A0AC3C08D45}">
      <dgm:prSet/>
      <dgm:spPr/>
      <dgm:t>
        <a:bodyPr/>
        <a:lstStyle/>
        <a:p>
          <a:endParaRPr lang="en-US"/>
        </a:p>
      </dgm:t>
    </dgm:pt>
    <dgm:pt modelId="{7A316E6C-CCE7-47D1-A296-01D8A38E6030}" type="sibTrans" cxnId="{57E65B8C-68A2-4CB4-B5BD-1A0AC3C08D45}">
      <dgm:prSet/>
      <dgm:spPr/>
      <dgm:t>
        <a:bodyPr/>
        <a:lstStyle/>
        <a:p>
          <a:endParaRPr lang="en-US"/>
        </a:p>
      </dgm:t>
    </dgm:pt>
    <dgm:pt modelId="{31F126BD-554A-4514-9DDF-945603F8543C}">
      <dgm:prSet/>
      <dgm:spPr/>
      <dgm:t>
        <a:bodyPr/>
        <a:lstStyle/>
        <a:p>
          <a:r>
            <a:rPr lang="en-US" dirty="0" smtClean="0"/>
            <a:t>Time-Frequency Noise Suppression</a:t>
          </a:r>
          <a:endParaRPr lang="en-US" dirty="0"/>
        </a:p>
      </dgm:t>
    </dgm:pt>
    <dgm:pt modelId="{6F2996DF-83B0-4739-A017-4FB9C76E00DB}" type="parTrans" cxnId="{21DA8C99-861B-45B3-BD83-DE56C67DA3F5}">
      <dgm:prSet/>
      <dgm:spPr/>
      <dgm:t>
        <a:bodyPr/>
        <a:lstStyle/>
        <a:p>
          <a:endParaRPr lang="en-US"/>
        </a:p>
      </dgm:t>
    </dgm:pt>
    <dgm:pt modelId="{D157CDF7-095C-4025-A41D-445FB3A726D7}" type="sibTrans" cxnId="{21DA8C99-861B-45B3-BD83-DE56C67DA3F5}">
      <dgm:prSet/>
      <dgm:spPr/>
      <dgm:t>
        <a:bodyPr/>
        <a:lstStyle/>
        <a:p>
          <a:endParaRPr lang="en-US"/>
        </a:p>
      </dgm:t>
    </dgm:pt>
    <dgm:pt modelId="{ACF5F88E-2287-40BB-B634-0277AFB7070F}" type="pres">
      <dgm:prSet presAssocID="{CBA4C44A-7942-4C17-8F10-18146D4BB63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294F6F-5725-4B53-82FA-38BB337FD727}" type="pres">
      <dgm:prSet presAssocID="{E16142E5-D4BA-485E-B745-7E7E0BCC8024}" presName="linNode" presStyleCnt="0"/>
      <dgm:spPr/>
    </dgm:pt>
    <dgm:pt modelId="{320D50FC-AB8E-4D66-81C5-E02A4E56A449}" type="pres">
      <dgm:prSet presAssocID="{E16142E5-D4BA-485E-B745-7E7E0BCC8024}" presName="parentText" presStyleLbl="node1" presStyleIdx="0" presStyleCnt="9" custLinFactNeighborY="914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5D8418-94C5-4AFA-B166-BCAD6CCF9F6C}" type="pres">
      <dgm:prSet presAssocID="{E16142E5-D4BA-485E-B745-7E7E0BCC8024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99E00E-C8C3-4544-84AB-4B67C7D6331B}" type="pres">
      <dgm:prSet presAssocID="{AF7A174B-C299-48E0-B9DF-CC70001E9B79}" presName="sp" presStyleCnt="0"/>
      <dgm:spPr/>
    </dgm:pt>
    <dgm:pt modelId="{804FBDC2-C5D9-409E-9855-00C6EDC31E0A}" type="pres">
      <dgm:prSet presAssocID="{BCE03CFD-8EB6-46E4-B809-292DB4B10A96}" presName="linNode" presStyleCnt="0"/>
      <dgm:spPr/>
    </dgm:pt>
    <dgm:pt modelId="{9D56EFDB-9200-41F7-B309-DEC423C3A13F}" type="pres">
      <dgm:prSet presAssocID="{BCE03CFD-8EB6-46E4-B809-292DB4B10A96}" presName="parentText" presStyleLbl="node1" presStyleIdx="1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96C45B-E7F9-4061-8C9C-298C41544A7A}" type="pres">
      <dgm:prSet presAssocID="{BCE03CFD-8EB6-46E4-B809-292DB4B10A96}" presName="descendantText" presStyleLbl="alignAccFollowNode1" presStyleIdx="1" presStyleCnt="4" custLinFactNeighborY="72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E19304-4922-48C6-AB1F-213DD74965B1}" type="pres">
      <dgm:prSet presAssocID="{BA83D6E6-7C63-4EE2-B758-819B01934F81}" presName="sp" presStyleCnt="0"/>
      <dgm:spPr/>
    </dgm:pt>
    <dgm:pt modelId="{5BD3B2EE-E7D2-4696-9DE6-4C787FEC77CA}" type="pres">
      <dgm:prSet presAssocID="{D4C75D2A-1011-41EE-9FD7-970EB519A975}" presName="linNode" presStyleCnt="0"/>
      <dgm:spPr/>
    </dgm:pt>
    <dgm:pt modelId="{314F6D67-FAC4-4881-8125-9044891B6A1C}" type="pres">
      <dgm:prSet presAssocID="{D4C75D2A-1011-41EE-9FD7-970EB519A975}" presName="parentText" presStyleLbl="node1" presStyleIdx="2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F6E7A4-BA64-42E2-9EA0-64D1E6FE4F4A}" type="pres">
      <dgm:prSet presAssocID="{D4C75D2A-1011-41EE-9FD7-970EB519A975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5AC103-E199-4F28-8A40-CAACD0D9E46D}" type="pres">
      <dgm:prSet presAssocID="{DBAA665B-48C3-4B56-B05D-D01833CB8AE9}" presName="sp" presStyleCnt="0"/>
      <dgm:spPr/>
    </dgm:pt>
    <dgm:pt modelId="{E0327979-9867-4F62-8D10-D90204D72332}" type="pres">
      <dgm:prSet presAssocID="{FB11BB22-8A23-4D24-9029-8C3E0610EDF1}" presName="linNode" presStyleCnt="0"/>
      <dgm:spPr/>
    </dgm:pt>
    <dgm:pt modelId="{1C8757C5-5635-4110-AD6D-4FE4559A892A}" type="pres">
      <dgm:prSet presAssocID="{FB11BB22-8A23-4D24-9029-8C3E0610EDF1}" presName="parentText" presStyleLbl="node1" presStyleIdx="3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921DF4-BDF0-4D1E-A2C7-2007254CD583}" type="pres">
      <dgm:prSet presAssocID="{FB11BB22-8A23-4D24-9029-8C3E0610EDF1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451D91-0299-4D32-AB19-A8515C54E805}" type="pres">
      <dgm:prSet presAssocID="{FA207190-E1FF-43CE-B108-EC8606FD075C}" presName="sp" presStyleCnt="0"/>
      <dgm:spPr/>
    </dgm:pt>
    <dgm:pt modelId="{80191BFA-B15A-4FD2-95E8-51CEBD9ED043}" type="pres">
      <dgm:prSet presAssocID="{DD023C6B-43B1-482A-A37A-313E1EE89200}" presName="linNode" presStyleCnt="0"/>
      <dgm:spPr/>
    </dgm:pt>
    <dgm:pt modelId="{2D3BCAAA-C5D3-45CE-9E51-38F2BAF342F2}" type="pres">
      <dgm:prSet presAssocID="{DD023C6B-43B1-482A-A37A-313E1EE89200}" presName="parentText" presStyleLbl="node1" presStyleIdx="4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7EC013-C51F-4F06-B9A4-D8A5FFE36851}" type="pres">
      <dgm:prSet presAssocID="{D130AF05-2A41-4FA4-9092-3E1177F9F78A}" presName="sp" presStyleCnt="0"/>
      <dgm:spPr/>
    </dgm:pt>
    <dgm:pt modelId="{19E1E9CA-B2EC-4BED-9133-9628A9054173}" type="pres">
      <dgm:prSet presAssocID="{31F126BD-554A-4514-9DDF-945603F8543C}" presName="linNode" presStyleCnt="0"/>
      <dgm:spPr/>
    </dgm:pt>
    <dgm:pt modelId="{796C3297-C7B3-4A83-9698-C5B56A79EBB5}" type="pres">
      <dgm:prSet presAssocID="{31F126BD-554A-4514-9DDF-945603F8543C}" presName="parentText" presStyleLbl="node1" presStyleIdx="5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77B983-752A-4713-AB4F-D871147C8409}" type="pres">
      <dgm:prSet presAssocID="{D157CDF7-095C-4025-A41D-445FB3A726D7}" presName="sp" presStyleCnt="0"/>
      <dgm:spPr/>
    </dgm:pt>
    <dgm:pt modelId="{210A98ED-3E7B-4470-97C6-5B800C0AD687}" type="pres">
      <dgm:prSet presAssocID="{93A2007B-C2E6-44D5-AACB-5E87A5EF8FA1}" presName="linNode" presStyleCnt="0"/>
      <dgm:spPr/>
    </dgm:pt>
    <dgm:pt modelId="{82D068D7-B97C-4085-A422-D5C0221C53FB}" type="pres">
      <dgm:prSet presAssocID="{93A2007B-C2E6-44D5-AACB-5E87A5EF8FA1}" presName="parentText" presStyleLbl="node1" presStyleIdx="6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E6ADE5-DDFC-4D33-B50D-4ECFF4BD8D64}" type="pres">
      <dgm:prSet presAssocID="{94599F2F-DDE7-42BC-9EA1-5C4855773045}" presName="sp" presStyleCnt="0"/>
      <dgm:spPr/>
    </dgm:pt>
    <dgm:pt modelId="{3CE2D7FC-91EA-4E9A-B1A2-337440B8F30B}" type="pres">
      <dgm:prSet presAssocID="{EFF14416-C057-4C50-90AB-3201598F7E72}" presName="linNode" presStyleCnt="0"/>
      <dgm:spPr/>
    </dgm:pt>
    <dgm:pt modelId="{7F623DFA-60EF-4C89-A2E6-B56B0D34FC64}" type="pres">
      <dgm:prSet presAssocID="{EFF14416-C057-4C50-90AB-3201598F7E72}" presName="parentText" presStyleLbl="node1" presStyleIdx="7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53DD6A-12BC-4163-85B8-554CE0C25198}" type="pres">
      <dgm:prSet presAssocID="{2963591C-F9DC-41E6-935A-D5323D6A6889}" presName="sp" presStyleCnt="0"/>
      <dgm:spPr/>
    </dgm:pt>
    <dgm:pt modelId="{F58FEFBC-8BC7-4843-A2E3-1466CD98788B}" type="pres">
      <dgm:prSet presAssocID="{AC9283D5-E335-48B6-BACD-ABD489A11F59}" presName="linNode" presStyleCnt="0"/>
      <dgm:spPr/>
    </dgm:pt>
    <dgm:pt modelId="{365FE838-67B5-4A34-8949-13BF15E21959}" type="pres">
      <dgm:prSet presAssocID="{AC9283D5-E335-48B6-BACD-ABD489A11F59}" presName="parentText" presStyleLbl="node1" presStyleIdx="8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F955DA-3FD4-40C6-9524-95E46B5CC244}" srcId="{E16142E5-D4BA-485E-B745-7E7E0BCC8024}" destId="{9ECBB61B-A828-42B5-8B02-D90FF2DB8C3E}" srcOrd="0" destOrd="0" parTransId="{4BA2C4F0-F8A1-4647-B4E1-991C86844E60}" sibTransId="{7654DB63-F9AE-4CDE-971C-3E127D5C8E85}"/>
    <dgm:cxn modelId="{5F2BD1DC-B6D4-4FEF-A6E5-E016CA734A86}" type="presOf" srcId="{F2714647-8C86-4396-8075-EB14E8BC4AE8}" destId="{4796C45B-E7F9-4061-8C9C-298C41544A7A}" srcOrd="0" destOrd="0" presId="urn:microsoft.com/office/officeart/2005/8/layout/vList5"/>
    <dgm:cxn modelId="{21DA8C99-861B-45B3-BD83-DE56C67DA3F5}" srcId="{CBA4C44A-7942-4C17-8F10-18146D4BB635}" destId="{31F126BD-554A-4514-9DDF-945603F8543C}" srcOrd="5" destOrd="0" parTransId="{6F2996DF-83B0-4739-A017-4FB9C76E00DB}" sibTransId="{D157CDF7-095C-4025-A41D-445FB3A726D7}"/>
    <dgm:cxn modelId="{5AA772FB-11AB-4EDE-8473-2CBCA16F85AF}" type="presOf" srcId="{93A2007B-C2E6-44D5-AACB-5E87A5EF8FA1}" destId="{82D068D7-B97C-4085-A422-D5C0221C53FB}" srcOrd="0" destOrd="0" presId="urn:microsoft.com/office/officeart/2005/8/layout/vList5"/>
    <dgm:cxn modelId="{CA3BE2C7-2C54-4454-BABA-119B2E9E2765}" type="presOf" srcId="{CBA4C44A-7942-4C17-8F10-18146D4BB635}" destId="{ACF5F88E-2287-40BB-B634-0277AFB7070F}" srcOrd="0" destOrd="0" presId="urn:microsoft.com/office/officeart/2005/8/layout/vList5"/>
    <dgm:cxn modelId="{020F88FD-8AAF-4B95-9F6F-209484E9585F}" srcId="{CBA4C44A-7942-4C17-8F10-18146D4BB635}" destId="{EFF14416-C057-4C50-90AB-3201598F7E72}" srcOrd="7" destOrd="0" parTransId="{62354E94-1C48-45F5-9C80-6AC7315488B3}" sibTransId="{2963591C-F9DC-41E6-935A-D5323D6A6889}"/>
    <dgm:cxn modelId="{2A68DFF5-58C3-4280-AB1C-850D2CEE88B7}" type="presOf" srcId="{DD023C6B-43B1-482A-A37A-313E1EE89200}" destId="{2D3BCAAA-C5D3-45CE-9E51-38F2BAF342F2}" srcOrd="0" destOrd="0" presId="urn:microsoft.com/office/officeart/2005/8/layout/vList5"/>
    <dgm:cxn modelId="{6C47E5A3-EDFE-4795-9C00-766FCC31234B}" srcId="{CBA4C44A-7942-4C17-8F10-18146D4BB635}" destId="{93A2007B-C2E6-44D5-AACB-5E87A5EF8FA1}" srcOrd="6" destOrd="0" parTransId="{001A7399-BD0C-4DBF-AD4A-9C0643615778}" sibTransId="{94599F2F-DDE7-42BC-9EA1-5C4855773045}"/>
    <dgm:cxn modelId="{A8C550E5-AA2A-4C8A-9E1C-8E7E7179814E}" type="presOf" srcId="{AC9283D5-E335-48B6-BACD-ABD489A11F59}" destId="{365FE838-67B5-4A34-8949-13BF15E21959}" srcOrd="0" destOrd="0" presId="urn:microsoft.com/office/officeart/2005/8/layout/vList5"/>
    <dgm:cxn modelId="{2782ABB1-32D0-42A6-9F74-1AF9E7248E8B}" type="presOf" srcId="{31F126BD-554A-4514-9DDF-945603F8543C}" destId="{796C3297-C7B3-4A83-9698-C5B56A79EBB5}" srcOrd="0" destOrd="0" presId="urn:microsoft.com/office/officeart/2005/8/layout/vList5"/>
    <dgm:cxn modelId="{A5593EEE-EA44-4AAF-9A89-561D29B429A4}" type="presOf" srcId="{E16142E5-D4BA-485E-B745-7E7E0BCC8024}" destId="{320D50FC-AB8E-4D66-81C5-E02A4E56A449}" srcOrd="0" destOrd="0" presId="urn:microsoft.com/office/officeart/2005/8/layout/vList5"/>
    <dgm:cxn modelId="{D37BABA6-313F-42C1-B0D3-922451CF10CB}" srcId="{D4C75D2A-1011-41EE-9FD7-970EB519A975}" destId="{2B54C07E-2E86-4364-9E54-BAD295CC831E}" srcOrd="0" destOrd="0" parTransId="{30CAA40D-E4CC-4216-8C1B-694583F4742A}" sibTransId="{C2BA5AB6-CDFF-442C-A491-E11E923B4C69}"/>
    <dgm:cxn modelId="{7D327B37-2A7D-4A3B-B79B-DD7E36E2B248}" type="presOf" srcId="{EFF14416-C057-4C50-90AB-3201598F7E72}" destId="{7F623DFA-60EF-4C89-A2E6-B56B0D34FC64}" srcOrd="0" destOrd="0" presId="urn:microsoft.com/office/officeart/2005/8/layout/vList5"/>
    <dgm:cxn modelId="{BAA4DC68-A88D-4BE6-B106-C09051BF248E}" type="presOf" srcId="{9ECBB61B-A828-42B5-8B02-D90FF2DB8C3E}" destId="{285D8418-94C5-4AFA-B166-BCAD6CCF9F6C}" srcOrd="0" destOrd="0" presId="urn:microsoft.com/office/officeart/2005/8/layout/vList5"/>
    <dgm:cxn modelId="{4FE4539A-8BC9-41B1-9C60-0359BFB79A3B}" srcId="{CBA4C44A-7942-4C17-8F10-18146D4BB635}" destId="{DD023C6B-43B1-482A-A37A-313E1EE89200}" srcOrd="4" destOrd="0" parTransId="{B2F6FDD9-F2DE-4D9D-9A7A-8C438817B699}" sibTransId="{D130AF05-2A41-4FA4-9092-3E1177F9F78A}"/>
    <dgm:cxn modelId="{9B78450A-2E29-440F-9892-098C1DFAF8E8}" srcId="{BCE03CFD-8EB6-46E4-B809-292DB4B10A96}" destId="{F2714647-8C86-4396-8075-EB14E8BC4AE8}" srcOrd="0" destOrd="0" parTransId="{17E1DDF7-B9F3-4254-A54D-95D639B2EF51}" sibTransId="{72B1314D-0F57-425D-8BEB-4F9AA6C43701}"/>
    <dgm:cxn modelId="{6A3427A2-EA09-48B0-A1F5-97A1A81ACE0D}" type="presOf" srcId="{FB11BB22-8A23-4D24-9029-8C3E0610EDF1}" destId="{1C8757C5-5635-4110-AD6D-4FE4559A892A}" srcOrd="0" destOrd="0" presId="urn:microsoft.com/office/officeart/2005/8/layout/vList5"/>
    <dgm:cxn modelId="{7FE70F4E-8D0C-4FDA-851C-7E4F941E1C55}" type="presOf" srcId="{2B54C07E-2E86-4364-9E54-BAD295CC831E}" destId="{74F6E7A4-BA64-42E2-9EA0-64D1E6FE4F4A}" srcOrd="0" destOrd="0" presId="urn:microsoft.com/office/officeart/2005/8/layout/vList5"/>
    <dgm:cxn modelId="{5A4B90C8-22AE-4C69-B52C-A54E13E0584C}" srcId="{CBA4C44A-7942-4C17-8F10-18146D4BB635}" destId="{FB11BB22-8A23-4D24-9029-8C3E0610EDF1}" srcOrd="3" destOrd="0" parTransId="{ED895459-3BB5-4AA8-9ADB-E8A73063A742}" sibTransId="{FA207190-E1FF-43CE-B108-EC8606FD075C}"/>
    <dgm:cxn modelId="{E6106DE0-1D33-484F-882C-81259F4543D1}" srcId="{CBA4C44A-7942-4C17-8F10-18146D4BB635}" destId="{E16142E5-D4BA-485E-B745-7E7E0BCC8024}" srcOrd="0" destOrd="0" parTransId="{C647E41F-B721-4526-85C2-508CB43B231B}" sibTransId="{AF7A174B-C299-48E0-B9DF-CC70001E9B79}"/>
    <dgm:cxn modelId="{869DB3A1-87D5-4E5C-9106-0D568BD731B9}" type="presOf" srcId="{DAB5A64F-5C37-4A3E-8CDA-37C9AF81FF8D}" destId="{DC921DF4-BDF0-4D1E-A2C7-2007254CD583}" srcOrd="0" destOrd="0" presId="urn:microsoft.com/office/officeart/2005/8/layout/vList5"/>
    <dgm:cxn modelId="{1915367F-194D-4DEF-B2AB-1703F433E8DD}" srcId="{CBA4C44A-7942-4C17-8F10-18146D4BB635}" destId="{BCE03CFD-8EB6-46E4-B809-292DB4B10A96}" srcOrd="1" destOrd="0" parTransId="{56881D2F-3628-40F0-8D16-8C9E545D6D9E}" sibTransId="{BA83D6E6-7C63-4EE2-B758-819B01934F81}"/>
    <dgm:cxn modelId="{57E65B8C-68A2-4CB4-B5BD-1A0AC3C08D45}" srcId="{CBA4C44A-7942-4C17-8F10-18146D4BB635}" destId="{AC9283D5-E335-48B6-BACD-ABD489A11F59}" srcOrd="8" destOrd="0" parTransId="{79F07332-A9C7-44B6-B372-377A91F99205}" sibTransId="{7A316E6C-CCE7-47D1-A296-01D8A38E6030}"/>
    <dgm:cxn modelId="{C2E62323-C49E-40B0-A850-DF6174DBC6D3}" srcId="{FB11BB22-8A23-4D24-9029-8C3E0610EDF1}" destId="{DAB5A64F-5C37-4A3E-8CDA-37C9AF81FF8D}" srcOrd="0" destOrd="0" parTransId="{78359920-B1C6-418D-848F-24D1082D64D7}" sibTransId="{799A2CA8-6A41-4E59-B5E8-6036A03173D1}"/>
    <dgm:cxn modelId="{C595816E-2120-40A2-B9E3-C32A8B797AE3}" type="presOf" srcId="{BCE03CFD-8EB6-46E4-B809-292DB4B10A96}" destId="{9D56EFDB-9200-41F7-B309-DEC423C3A13F}" srcOrd="0" destOrd="0" presId="urn:microsoft.com/office/officeart/2005/8/layout/vList5"/>
    <dgm:cxn modelId="{2CE329B6-FF23-4281-BBD4-C59A8BCEBFF3}" type="presOf" srcId="{D4C75D2A-1011-41EE-9FD7-970EB519A975}" destId="{314F6D67-FAC4-4881-8125-9044891B6A1C}" srcOrd="0" destOrd="0" presId="urn:microsoft.com/office/officeart/2005/8/layout/vList5"/>
    <dgm:cxn modelId="{1302017C-29C5-4774-83AF-EBA1CDBD7EBE}" srcId="{CBA4C44A-7942-4C17-8F10-18146D4BB635}" destId="{D4C75D2A-1011-41EE-9FD7-970EB519A975}" srcOrd="2" destOrd="0" parTransId="{DFA35046-E14C-4BF3-A411-EDB6EC95AE18}" sibTransId="{DBAA665B-48C3-4B56-B05D-D01833CB8AE9}"/>
    <dgm:cxn modelId="{6531EEA0-379E-4C90-96F3-AB9767F00CD8}" type="presParOf" srcId="{ACF5F88E-2287-40BB-B634-0277AFB7070F}" destId="{7A294F6F-5725-4B53-82FA-38BB337FD727}" srcOrd="0" destOrd="0" presId="urn:microsoft.com/office/officeart/2005/8/layout/vList5"/>
    <dgm:cxn modelId="{85A9962B-6A8A-4052-89B8-D5BC0E84FC40}" type="presParOf" srcId="{7A294F6F-5725-4B53-82FA-38BB337FD727}" destId="{320D50FC-AB8E-4D66-81C5-E02A4E56A449}" srcOrd="0" destOrd="0" presId="urn:microsoft.com/office/officeart/2005/8/layout/vList5"/>
    <dgm:cxn modelId="{577EE170-79DA-43D6-A2C7-96A5D4722992}" type="presParOf" srcId="{7A294F6F-5725-4B53-82FA-38BB337FD727}" destId="{285D8418-94C5-4AFA-B166-BCAD6CCF9F6C}" srcOrd="1" destOrd="0" presId="urn:microsoft.com/office/officeart/2005/8/layout/vList5"/>
    <dgm:cxn modelId="{9C475676-3179-469C-BC5B-F90C970FD739}" type="presParOf" srcId="{ACF5F88E-2287-40BB-B634-0277AFB7070F}" destId="{8E99E00E-C8C3-4544-84AB-4B67C7D6331B}" srcOrd="1" destOrd="0" presId="urn:microsoft.com/office/officeart/2005/8/layout/vList5"/>
    <dgm:cxn modelId="{DF643C27-92B2-42A1-A21B-6B73A18D7798}" type="presParOf" srcId="{ACF5F88E-2287-40BB-B634-0277AFB7070F}" destId="{804FBDC2-C5D9-409E-9855-00C6EDC31E0A}" srcOrd="2" destOrd="0" presId="urn:microsoft.com/office/officeart/2005/8/layout/vList5"/>
    <dgm:cxn modelId="{6220133B-197E-426F-B57D-C058EBD7D452}" type="presParOf" srcId="{804FBDC2-C5D9-409E-9855-00C6EDC31E0A}" destId="{9D56EFDB-9200-41F7-B309-DEC423C3A13F}" srcOrd="0" destOrd="0" presId="urn:microsoft.com/office/officeart/2005/8/layout/vList5"/>
    <dgm:cxn modelId="{42674FED-D2AE-4A2B-B5A6-1134A3D15ECE}" type="presParOf" srcId="{804FBDC2-C5D9-409E-9855-00C6EDC31E0A}" destId="{4796C45B-E7F9-4061-8C9C-298C41544A7A}" srcOrd="1" destOrd="0" presId="urn:microsoft.com/office/officeart/2005/8/layout/vList5"/>
    <dgm:cxn modelId="{91D904EA-E943-4FC8-8946-94461CDE6CB2}" type="presParOf" srcId="{ACF5F88E-2287-40BB-B634-0277AFB7070F}" destId="{FEE19304-4922-48C6-AB1F-213DD74965B1}" srcOrd="3" destOrd="0" presId="urn:microsoft.com/office/officeart/2005/8/layout/vList5"/>
    <dgm:cxn modelId="{7B04D7C5-CF94-4C7C-A34C-5793FEAA45A2}" type="presParOf" srcId="{ACF5F88E-2287-40BB-B634-0277AFB7070F}" destId="{5BD3B2EE-E7D2-4696-9DE6-4C787FEC77CA}" srcOrd="4" destOrd="0" presId="urn:microsoft.com/office/officeart/2005/8/layout/vList5"/>
    <dgm:cxn modelId="{3C4F9D58-90CE-47C9-BA96-371AF5EE56A0}" type="presParOf" srcId="{5BD3B2EE-E7D2-4696-9DE6-4C787FEC77CA}" destId="{314F6D67-FAC4-4881-8125-9044891B6A1C}" srcOrd="0" destOrd="0" presId="urn:microsoft.com/office/officeart/2005/8/layout/vList5"/>
    <dgm:cxn modelId="{4703F0A7-1713-45AD-943F-F3755CBD9872}" type="presParOf" srcId="{5BD3B2EE-E7D2-4696-9DE6-4C787FEC77CA}" destId="{74F6E7A4-BA64-42E2-9EA0-64D1E6FE4F4A}" srcOrd="1" destOrd="0" presId="urn:microsoft.com/office/officeart/2005/8/layout/vList5"/>
    <dgm:cxn modelId="{263C88C4-2CA9-4178-9933-35E0A7B50F1B}" type="presParOf" srcId="{ACF5F88E-2287-40BB-B634-0277AFB7070F}" destId="{D75AC103-E199-4F28-8A40-CAACD0D9E46D}" srcOrd="5" destOrd="0" presId="urn:microsoft.com/office/officeart/2005/8/layout/vList5"/>
    <dgm:cxn modelId="{C63C3D8C-76E8-4477-B399-EE092EA3FFDA}" type="presParOf" srcId="{ACF5F88E-2287-40BB-B634-0277AFB7070F}" destId="{E0327979-9867-4F62-8D10-D90204D72332}" srcOrd="6" destOrd="0" presId="urn:microsoft.com/office/officeart/2005/8/layout/vList5"/>
    <dgm:cxn modelId="{6B1B5E4D-6AC0-4B43-AEF7-921D71CFEC43}" type="presParOf" srcId="{E0327979-9867-4F62-8D10-D90204D72332}" destId="{1C8757C5-5635-4110-AD6D-4FE4559A892A}" srcOrd="0" destOrd="0" presId="urn:microsoft.com/office/officeart/2005/8/layout/vList5"/>
    <dgm:cxn modelId="{7630865C-E07F-4259-B379-53BBA2AB5A8C}" type="presParOf" srcId="{E0327979-9867-4F62-8D10-D90204D72332}" destId="{DC921DF4-BDF0-4D1E-A2C7-2007254CD583}" srcOrd="1" destOrd="0" presId="urn:microsoft.com/office/officeart/2005/8/layout/vList5"/>
    <dgm:cxn modelId="{A85106B5-A61E-47C4-85FC-CD52A20FF253}" type="presParOf" srcId="{ACF5F88E-2287-40BB-B634-0277AFB7070F}" destId="{B8451D91-0299-4D32-AB19-A8515C54E805}" srcOrd="7" destOrd="0" presId="urn:microsoft.com/office/officeart/2005/8/layout/vList5"/>
    <dgm:cxn modelId="{76BF2A76-F0F4-42D3-91BD-E433E7BFF439}" type="presParOf" srcId="{ACF5F88E-2287-40BB-B634-0277AFB7070F}" destId="{80191BFA-B15A-4FD2-95E8-51CEBD9ED043}" srcOrd="8" destOrd="0" presId="urn:microsoft.com/office/officeart/2005/8/layout/vList5"/>
    <dgm:cxn modelId="{CD5F9A33-33C2-4312-9530-9FD2EA2DA81F}" type="presParOf" srcId="{80191BFA-B15A-4FD2-95E8-51CEBD9ED043}" destId="{2D3BCAAA-C5D3-45CE-9E51-38F2BAF342F2}" srcOrd="0" destOrd="0" presId="urn:microsoft.com/office/officeart/2005/8/layout/vList5"/>
    <dgm:cxn modelId="{8ECFFE52-1E18-4875-83B3-7721727C6050}" type="presParOf" srcId="{ACF5F88E-2287-40BB-B634-0277AFB7070F}" destId="{3D7EC013-C51F-4F06-B9A4-D8A5FFE36851}" srcOrd="9" destOrd="0" presId="urn:microsoft.com/office/officeart/2005/8/layout/vList5"/>
    <dgm:cxn modelId="{A51F5289-62B2-460B-8020-C1EF853CEEBC}" type="presParOf" srcId="{ACF5F88E-2287-40BB-B634-0277AFB7070F}" destId="{19E1E9CA-B2EC-4BED-9133-9628A9054173}" srcOrd="10" destOrd="0" presId="urn:microsoft.com/office/officeart/2005/8/layout/vList5"/>
    <dgm:cxn modelId="{B1AB0109-0B88-4611-AA8B-D61F57D687C9}" type="presParOf" srcId="{19E1E9CA-B2EC-4BED-9133-9628A9054173}" destId="{796C3297-C7B3-4A83-9698-C5B56A79EBB5}" srcOrd="0" destOrd="0" presId="urn:microsoft.com/office/officeart/2005/8/layout/vList5"/>
    <dgm:cxn modelId="{34BC871A-F505-49A0-A064-E7C793DFEBDD}" type="presParOf" srcId="{ACF5F88E-2287-40BB-B634-0277AFB7070F}" destId="{CE77B983-752A-4713-AB4F-D871147C8409}" srcOrd="11" destOrd="0" presId="urn:microsoft.com/office/officeart/2005/8/layout/vList5"/>
    <dgm:cxn modelId="{A8E69A8B-19AF-43F6-AC52-D565DE45D097}" type="presParOf" srcId="{ACF5F88E-2287-40BB-B634-0277AFB7070F}" destId="{210A98ED-3E7B-4470-97C6-5B800C0AD687}" srcOrd="12" destOrd="0" presId="urn:microsoft.com/office/officeart/2005/8/layout/vList5"/>
    <dgm:cxn modelId="{6DF77B3B-C4E3-4697-A804-9E92DA6D4555}" type="presParOf" srcId="{210A98ED-3E7B-4470-97C6-5B800C0AD687}" destId="{82D068D7-B97C-4085-A422-D5C0221C53FB}" srcOrd="0" destOrd="0" presId="urn:microsoft.com/office/officeart/2005/8/layout/vList5"/>
    <dgm:cxn modelId="{ABB0564F-4857-4EFB-A39C-66879AEB7AC2}" type="presParOf" srcId="{ACF5F88E-2287-40BB-B634-0277AFB7070F}" destId="{D4E6ADE5-DDFC-4D33-B50D-4ECFF4BD8D64}" srcOrd="13" destOrd="0" presId="urn:microsoft.com/office/officeart/2005/8/layout/vList5"/>
    <dgm:cxn modelId="{3E4881EB-5889-40FF-9FC3-EBF850786B30}" type="presParOf" srcId="{ACF5F88E-2287-40BB-B634-0277AFB7070F}" destId="{3CE2D7FC-91EA-4E9A-B1A2-337440B8F30B}" srcOrd="14" destOrd="0" presId="urn:microsoft.com/office/officeart/2005/8/layout/vList5"/>
    <dgm:cxn modelId="{DCE2F48B-A3A2-492F-9776-E904E55C5DA4}" type="presParOf" srcId="{3CE2D7FC-91EA-4E9A-B1A2-337440B8F30B}" destId="{7F623DFA-60EF-4C89-A2E6-B56B0D34FC64}" srcOrd="0" destOrd="0" presId="urn:microsoft.com/office/officeart/2005/8/layout/vList5"/>
    <dgm:cxn modelId="{AEB285AF-0D76-4528-A750-557BFB3443B0}" type="presParOf" srcId="{ACF5F88E-2287-40BB-B634-0277AFB7070F}" destId="{FE53DD6A-12BC-4163-85B8-554CE0C25198}" srcOrd="15" destOrd="0" presId="urn:microsoft.com/office/officeart/2005/8/layout/vList5"/>
    <dgm:cxn modelId="{AB7F7AF8-8797-4893-8299-03DDB4BA0141}" type="presParOf" srcId="{ACF5F88E-2287-40BB-B634-0277AFB7070F}" destId="{F58FEFBC-8BC7-4843-A2E3-1466CD98788B}" srcOrd="16" destOrd="0" presId="urn:microsoft.com/office/officeart/2005/8/layout/vList5"/>
    <dgm:cxn modelId="{3EB6D040-A958-42DF-B9BA-79FBAF17E831}" type="presParOf" srcId="{F58FEFBC-8BC7-4843-A2E3-1466CD98788B}" destId="{365FE838-67B5-4A34-8949-13BF15E2195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A4C44A-7942-4C17-8F10-18146D4BB63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6142E5-D4BA-485E-B745-7E7E0BCC8024}">
      <dgm:prSet phldrT="[Text]"/>
      <dgm:spPr/>
      <dgm:t>
        <a:bodyPr/>
        <a:lstStyle/>
        <a:p>
          <a:r>
            <a:rPr lang="en-US" dirty="0" smtClean="0"/>
            <a:t>Geometry Loading</a:t>
          </a:r>
          <a:endParaRPr lang="en-US" dirty="0"/>
        </a:p>
      </dgm:t>
    </dgm:pt>
    <dgm:pt modelId="{C647E41F-B721-4526-85C2-508CB43B231B}" type="parTrans" cxnId="{E6106DE0-1D33-484F-882C-81259F4543D1}">
      <dgm:prSet/>
      <dgm:spPr/>
      <dgm:t>
        <a:bodyPr/>
        <a:lstStyle/>
        <a:p>
          <a:endParaRPr lang="en-US"/>
        </a:p>
      </dgm:t>
    </dgm:pt>
    <dgm:pt modelId="{AF7A174B-C299-48E0-B9DF-CC70001E9B79}" type="sibTrans" cxnId="{E6106DE0-1D33-484F-882C-81259F4543D1}">
      <dgm:prSet/>
      <dgm:spPr/>
      <dgm:t>
        <a:bodyPr/>
        <a:lstStyle/>
        <a:p>
          <a:endParaRPr lang="en-US"/>
        </a:p>
      </dgm:t>
    </dgm:pt>
    <dgm:pt modelId="{9ECBB61B-A828-42B5-8B02-D90FF2DB8C3E}">
      <dgm:prSet phldrT="[Text]"/>
      <dgm:spPr/>
      <dgm:t>
        <a:bodyPr/>
        <a:lstStyle/>
        <a:p>
          <a:r>
            <a:rPr lang="en-US" dirty="0" smtClean="0"/>
            <a:t>Separated Vertical and Radial Components</a:t>
          </a:r>
          <a:endParaRPr lang="en-US" dirty="0"/>
        </a:p>
      </dgm:t>
    </dgm:pt>
    <dgm:pt modelId="{4BA2C4F0-F8A1-4647-B4E1-991C86844E60}" type="parTrans" cxnId="{EBF955DA-3FD4-40C6-9524-95E46B5CC244}">
      <dgm:prSet/>
      <dgm:spPr/>
      <dgm:t>
        <a:bodyPr/>
        <a:lstStyle/>
        <a:p>
          <a:endParaRPr lang="en-US"/>
        </a:p>
      </dgm:t>
    </dgm:pt>
    <dgm:pt modelId="{7654DB63-F9AE-4CDE-971C-3E127D5C8E85}" type="sibTrans" cxnId="{EBF955DA-3FD4-40C6-9524-95E46B5CC244}">
      <dgm:prSet/>
      <dgm:spPr/>
      <dgm:t>
        <a:bodyPr/>
        <a:lstStyle/>
        <a:p>
          <a:endParaRPr lang="en-US"/>
        </a:p>
      </dgm:t>
    </dgm:pt>
    <dgm:pt modelId="{BCE03CFD-8EB6-46E4-B809-292DB4B10A96}">
      <dgm:prSet phldrT="[Text]"/>
      <dgm:spPr/>
      <dgm:t>
        <a:bodyPr/>
        <a:lstStyle/>
        <a:p>
          <a:r>
            <a:rPr lang="en-US" dirty="0" smtClean="0"/>
            <a:t>Trace Editing</a:t>
          </a:r>
          <a:endParaRPr lang="en-US" dirty="0"/>
        </a:p>
      </dgm:t>
    </dgm:pt>
    <dgm:pt modelId="{56881D2F-3628-40F0-8D16-8C9E545D6D9E}" type="parTrans" cxnId="{1915367F-194D-4DEF-B2AB-1703F433E8DD}">
      <dgm:prSet/>
      <dgm:spPr/>
      <dgm:t>
        <a:bodyPr/>
        <a:lstStyle/>
        <a:p>
          <a:endParaRPr lang="en-US"/>
        </a:p>
      </dgm:t>
    </dgm:pt>
    <dgm:pt modelId="{BA83D6E6-7C63-4EE2-B758-819B01934F81}" type="sibTrans" cxnId="{1915367F-194D-4DEF-B2AB-1703F433E8DD}">
      <dgm:prSet/>
      <dgm:spPr/>
      <dgm:t>
        <a:bodyPr/>
        <a:lstStyle/>
        <a:p>
          <a:endParaRPr lang="en-US"/>
        </a:p>
      </dgm:t>
    </dgm:pt>
    <dgm:pt modelId="{F2714647-8C86-4396-8075-EB14E8BC4AE8}">
      <dgm:prSet phldrT="[Text]"/>
      <dgm:spPr/>
      <dgm:t>
        <a:bodyPr/>
        <a:lstStyle/>
        <a:p>
          <a:r>
            <a:rPr lang="en-US" dirty="0" smtClean="0"/>
            <a:t>Edited Noisy &amp; Bad Traces </a:t>
          </a:r>
          <a:endParaRPr lang="en-US" dirty="0"/>
        </a:p>
      </dgm:t>
    </dgm:pt>
    <dgm:pt modelId="{17E1DDF7-B9F3-4254-A54D-95D639B2EF51}" type="parTrans" cxnId="{9B78450A-2E29-440F-9892-098C1DFAF8E8}">
      <dgm:prSet/>
      <dgm:spPr/>
      <dgm:t>
        <a:bodyPr/>
        <a:lstStyle/>
        <a:p>
          <a:endParaRPr lang="en-US"/>
        </a:p>
      </dgm:t>
    </dgm:pt>
    <dgm:pt modelId="{72B1314D-0F57-425D-8BEB-4F9AA6C43701}" type="sibTrans" cxnId="{9B78450A-2E29-440F-9892-098C1DFAF8E8}">
      <dgm:prSet/>
      <dgm:spPr/>
      <dgm:t>
        <a:bodyPr/>
        <a:lstStyle/>
        <a:p>
          <a:endParaRPr lang="en-US"/>
        </a:p>
      </dgm:t>
    </dgm:pt>
    <dgm:pt modelId="{D4C75D2A-1011-41EE-9FD7-970EB519A975}">
      <dgm:prSet phldrT="[Text]"/>
      <dgm:spPr/>
      <dgm:t>
        <a:bodyPr/>
        <a:lstStyle/>
        <a:p>
          <a:r>
            <a:rPr lang="en-US" dirty="0" smtClean="0"/>
            <a:t>Polarity Reversal</a:t>
          </a:r>
          <a:endParaRPr lang="en-US" dirty="0"/>
        </a:p>
      </dgm:t>
    </dgm:pt>
    <dgm:pt modelId="{DFA35046-E14C-4BF3-A411-EDB6EC95AE18}" type="parTrans" cxnId="{1302017C-29C5-4774-83AF-EBA1CDBD7EBE}">
      <dgm:prSet/>
      <dgm:spPr/>
      <dgm:t>
        <a:bodyPr/>
        <a:lstStyle/>
        <a:p>
          <a:endParaRPr lang="en-US"/>
        </a:p>
      </dgm:t>
    </dgm:pt>
    <dgm:pt modelId="{DBAA665B-48C3-4B56-B05D-D01833CB8AE9}" type="sibTrans" cxnId="{1302017C-29C5-4774-83AF-EBA1CDBD7EBE}">
      <dgm:prSet/>
      <dgm:spPr/>
      <dgm:t>
        <a:bodyPr/>
        <a:lstStyle/>
        <a:p>
          <a:endParaRPr lang="en-US"/>
        </a:p>
      </dgm:t>
    </dgm:pt>
    <dgm:pt modelId="{844AF7F8-1ABC-46B4-AAC0-381FF61253E6}">
      <dgm:prSet/>
      <dgm:spPr/>
      <dgm:t>
        <a:bodyPr/>
        <a:lstStyle/>
        <a:p>
          <a:r>
            <a:rPr lang="en-US" dirty="0" smtClean="0"/>
            <a:t>Band pass Filter</a:t>
          </a:r>
          <a:endParaRPr lang="en-US" dirty="0"/>
        </a:p>
      </dgm:t>
    </dgm:pt>
    <dgm:pt modelId="{6773FE18-533E-41A6-9A4F-90B3B88AED0F}" type="parTrans" cxnId="{BBED5B97-FEE6-4DFF-9CC2-0E405E9A8EC1}">
      <dgm:prSet/>
      <dgm:spPr/>
      <dgm:t>
        <a:bodyPr/>
        <a:lstStyle/>
        <a:p>
          <a:endParaRPr lang="en-US"/>
        </a:p>
      </dgm:t>
    </dgm:pt>
    <dgm:pt modelId="{E5A7F0C4-225F-4552-8A4C-F75BDE5D7419}" type="sibTrans" cxnId="{BBED5B97-FEE6-4DFF-9CC2-0E405E9A8EC1}">
      <dgm:prSet/>
      <dgm:spPr/>
      <dgm:t>
        <a:bodyPr/>
        <a:lstStyle/>
        <a:p>
          <a:endParaRPr lang="en-US"/>
        </a:p>
      </dgm:t>
    </dgm:pt>
    <dgm:pt modelId="{93A2007B-C2E6-44D5-AACB-5E87A5EF8FA1}">
      <dgm:prSet/>
      <dgm:spPr/>
      <dgm:t>
        <a:bodyPr/>
        <a:lstStyle/>
        <a:p>
          <a:r>
            <a:rPr lang="en-US" dirty="0" smtClean="0"/>
            <a:t>Gamma Analysis</a:t>
          </a:r>
          <a:endParaRPr lang="en-US" dirty="0"/>
        </a:p>
      </dgm:t>
    </dgm:pt>
    <dgm:pt modelId="{001A7399-BD0C-4DBF-AD4A-9C0643615778}" type="parTrans" cxnId="{6C47E5A3-EDFE-4795-9C00-766FCC31234B}">
      <dgm:prSet/>
      <dgm:spPr/>
      <dgm:t>
        <a:bodyPr/>
        <a:lstStyle/>
        <a:p>
          <a:endParaRPr lang="en-US"/>
        </a:p>
      </dgm:t>
    </dgm:pt>
    <dgm:pt modelId="{94599F2F-DDE7-42BC-9EA1-5C4855773045}" type="sibTrans" cxnId="{6C47E5A3-EDFE-4795-9C00-766FCC31234B}">
      <dgm:prSet/>
      <dgm:spPr/>
      <dgm:t>
        <a:bodyPr/>
        <a:lstStyle/>
        <a:p>
          <a:endParaRPr lang="en-US"/>
        </a:p>
      </dgm:t>
    </dgm:pt>
    <dgm:pt modelId="{B042B86B-2832-4054-A007-06A4CE38EC04}">
      <dgm:prSet/>
      <dgm:spPr/>
      <dgm:t>
        <a:bodyPr/>
        <a:lstStyle/>
        <a:p>
          <a:r>
            <a:rPr lang="en-US" dirty="0" smtClean="0"/>
            <a:t>CCP Non-Hyperbolic Move Out Correction</a:t>
          </a:r>
          <a:endParaRPr lang="en-US" dirty="0"/>
        </a:p>
      </dgm:t>
    </dgm:pt>
    <dgm:pt modelId="{F357AC48-F946-4DAD-AEE6-B184D4471574}" type="parTrans" cxnId="{B73C16D7-EBD6-402F-8B94-4D5794E8CC52}">
      <dgm:prSet/>
      <dgm:spPr/>
      <dgm:t>
        <a:bodyPr/>
        <a:lstStyle/>
        <a:p>
          <a:endParaRPr lang="en-US"/>
        </a:p>
      </dgm:t>
    </dgm:pt>
    <dgm:pt modelId="{E30CB133-8732-413D-A71A-F5459AB2AA26}" type="sibTrans" cxnId="{B73C16D7-EBD6-402F-8B94-4D5794E8CC52}">
      <dgm:prSet/>
      <dgm:spPr/>
      <dgm:t>
        <a:bodyPr/>
        <a:lstStyle/>
        <a:p>
          <a:endParaRPr lang="en-US"/>
        </a:p>
      </dgm:t>
    </dgm:pt>
    <dgm:pt modelId="{DD023C6B-43B1-482A-A37A-313E1EE89200}">
      <dgm:prSet/>
      <dgm:spPr/>
      <dgm:t>
        <a:bodyPr/>
        <a:lstStyle/>
        <a:p>
          <a:r>
            <a:rPr lang="en-US" dirty="0" smtClean="0"/>
            <a:t>Common Converted Point Binning</a:t>
          </a:r>
        </a:p>
        <a:p>
          <a:r>
            <a:rPr lang="en-US" dirty="0" smtClean="0"/>
            <a:t> (CCP Binning)</a:t>
          </a:r>
          <a:endParaRPr lang="en-US" dirty="0"/>
        </a:p>
      </dgm:t>
    </dgm:pt>
    <dgm:pt modelId="{B2F6FDD9-F2DE-4D9D-9A7A-8C438817B699}" type="parTrans" cxnId="{4FE4539A-8BC9-41B1-9C60-0359BFB79A3B}">
      <dgm:prSet/>
      <dgm:spPr/>
      <dgm:t>
        <a:bodyPr/>
        <a:lstStyle/>
        <a:p>
          <a:endParaRPr lang="en-US"/>
        </a:p>
      </dgm:t>
    </dgm:pt>
    <dgm:pt modelId="{D130AF05-2A41-4FA4-9092-3E1177F9F78A}" type="sibTrans" cxnId="{4FE4539A-8BC9-41B1-9C60-0359BFB79A3B}">
      <dgm:prSet/>
      <dgm:spPr/>
      <dgm:t>
        <a:bodyPr/>
        <a:lstStyle/>
        <a:p>
          <a:endParaRPr lang="en-US"/>
        </a:p>
      </dgm:t>
    </dgm:pt>
    <dgm:pt modelId="{DA77C3C5-A6AE-406D-AEB9-F029998B3019}">
      <dgm:prSet/>
      <dgm:spPr/>
      <dgm:t>
        <a:bodyPr/>
        <a:lstStyle/>
        <a:p>
          <a:r>
            <a:rPr lang="en-US" dirty="0" smtClean="0"/>
            <a:t>Stack</a:t>
          </a:r>
          <a:endParaRPr lang="en-US" dirty="0"/>
        </a:p>
      </dgm:t>
    </dgm:pt>
    <dgm:pt modelId="{381B9E66-8D33-4696-B35A-A02D08F58AB1}" type="parTrans" cxnId="{46CB9F9B-6318-447F-9AA5-10C35BCC055B}">
      <dgm:prSet/>
      <dgm:spPr/>
      <dgm:t>
        <a:bodyPr/>
        <a:lstStyle/>
        <a:p>
          <a:endParaRPr lang="en-US"/>
        </a:p>
      </dgm:t>
    </dgm:pt>
    <dgm:pt modelId="{E44C17F6-12A9-4D67-93B8-D60E0A8F94BE}" type="sibTrans" cxnId="{46CB9F9B-6318-447F-9AA5-10C35BCC055B}">
      <dgm:prSet/>
      <dgm:spPr/>
      <dgm:t>
        <a:bodyPr/>
        <a:lstStyle/>
        <a:p>
          <a:endParaRPr lang="en-US"/>
        </a:p>
      </dgm:t>
    </dgm:pt>
    <dgm:pt modelId="{1EC15557-D5C8-4800-846C-9922D2B8A4B7}">
      <dgm:prSet/>
      <dgm:spPr/>
      <dgm:t>
        <a:bodyPr/>
        <a:lstStyle/>
        <a:p>
          <a:r>
            <a:rPr lang="en-US" dirty="0" smtClean="0"/>
            <a:t>Gamma: 1,5</a:t>
          </a:r>
          <a:endParaRPr lang="en-US" dirty="0"/>
        </a:p>
      </dgm:t>
    </dgm:pt>
    <dgm:pt modelId="{A092F8DE-BE21-4A48-A01E-BD3EA4672AB5}" type="parTrans" cxnId="{B246CFD5-A4D8-4EA6-8821-50A6EE102B11}">
      <dgm:prSet/>
      <dgm:spPr/>
      <dgm:t>
        <a:bodyPr/>
        <a:lstStyle/>
        <a:p>
          <a:endParaRPr lang="en-US"/>
        </a:p>
      </dgm:t>
    </dgm:pt>
    <dgm:pt modelId="{4A4E03CD-0088-4035-9DD5-DA739A32C162}" type="sibTrans" cxnId="{B246CFD5-A4D8-4EA6-8821-50A6EE102B11}">
      <dgm:prSet/>
      <dgm:spPr/>
      <dgm:t>
        <a:bodyPr/>
        <a:lstStyle/>
        <a:p>
          <a:endParaRPr lang="en-US"/>
        </a:p>
      </dgm:t>
    </dgm:pt>
    <dgm:pt modelId="{0C1EE9AD-8C02-4836-999F-D68DFD8D4AFA}">
      <dgm:prSet/>
      <dgm:spPr/>
      <dgm:t>
        <a:bodyPr/>
        <a:lstStyle/>
        <a:p>
          <a:r>
            <a:rPr lang="en-US" dirty="0" smtClean="0"/>
            <a:t>20-25-80-90 Frequency band</a:t>
          </a:r>
          <a:endParaRPr lang="en-US" dirty="0"/>
        </a:p>
      </dgm:t>
    </dgm:pt>
    <dgm:pt modelId="{3A5DF900-AA35-45FA-B7B3-B549E685B047}" type="parTrans" cxnId="{2E03B51F-0747-4042-A527-06E197CEB4A5}">
      <dgm:prSet/>
      <dgm:spPr/>
      <dgm:t>
        <a:bodyPr/>
        <a:lstStyle/>
        <a:p>
          <a:endParaRPr lang="en-US"/>
        </a:p>
      </dgm:t>
    </dgm:pt>
    <dgm:pt modelId="{F854DBCB-BF1C-4C85-A99E-04BC3F0FD478}" type="sibTrans" cxnId="{2E03B51F-0747-4042-A527-06E197CEB4A5}">
      <dgm:prSet/>
      <dgm:spPr/>
      <dgm:t>
        <a:bodyPr/>
        <a:lstStyle/>
        <a:p>
          <a:endParaRPr lang="en-US"/>
        </a:p>
      </dgm:t>
    </dgm:pt>
    <dgm:pt modelId="{ACF5F88E-2287-40BB-B634-0277AFB7070F}" type="pres">
      <dgm:prSet presAssocID="{CBA4C44A-7942-4C17-8F10-18146D4BB63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294F6F-5725-4B53-82FA-38BB337FD727}" type="pres">
      <dgm:prSet presAssocID="{E16142E5-D4BA-485E-B745-7E7E0BCC8024}" presName="linNode" presStyleCnt="0"/>
      <dgm:spPr/>
    </dgm:pt>
    <dgm:pt modelId="{320D50FC-AB8E-4D66-81C5-E02A4E56A449}" type="pres">
      <dgm:prSet presAssocID="{E16142E5-D4BA-485E-B745-7E7E0BCC8024}" presName="parentText" presStyleLbl="node1" presStyleIdx="0" presStyleCnt="8" custLinFactNeighborY="914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5D8418-94C5-4AFA-B166-BCAD6CCF9F6C}" type="pres">
      <dgm:prSet presAssocID="{E16142E5-D4BA-485E-B745-7E7E0BCC8024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99E00E-C8C3-4544-84AB-4B67C7D6331B}" type="pres">
      <dgm:prSet presAssocID="{AF7A174B-C299-48E0-B9DF-CC70001E9B79}" presName="sp" presStyleCnt="0"/>
      <dgm:spPr/>
    </dgm:pt>
    <dgm:pt modelId="{804FBDC2-C5D9-409E-9855-00C6EDC31E0A}" type="pres">
      <dgm:prSet presAssocID="{BCE03CFD-8EB6-46E4-B809-292DB4B10A96}" presName="linNode" presStyleCnt="0"/>
      <dgm:spPr/>
    </dgm:pt>
    <dgm:pt modelId="{9D56EFDB-9200-41F7-B309-DEC423C3A13F}" type="pres">
      <dgm:prSet presAssocID="{BCE03CFD-8EB6-46E4-B809-292DB4B10A96}" presName="parentText" presStyleLbl="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96C45B-E7F9-4061-8C9C-298C41544A7A}" type="pres">
      <dgm:prSet presAssocID="{BCE03CFD-8EB6-46E4-B809-292DB4B10A96}" presName="descendantText" presStyleLbl="alignAccFollowNode1" presStyleIdx="1" presStyleCnt="4" custLinFactNeighborY="72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E19304-4922-48C6-AB1F-213DD74965B1}" type="pres">
      <dgm:prSet presAssocID="{BA83D6E6-7C63-4EE2-B758-819B01934F81}" presName="sp" presStyleCnt="0"/>
      <dgm:spPr/>
    </dgm:pt>
    <dgm:pt modelId="{5BD3B2EE-E7D2-4696-9DE6-4C787FEC77CA}" type="pres">
      <dgm:prSet presAssocID="{D4C75D2A-1011-41EE-9FD7-970EB519A975}" presName="linNode" presStyleCnt="0"/>
      <dgm:spPr/>
    </dgm:pt>
    <dgm:pt modelId="{314F6D67-FAC4-4881-8125-9044891B6A1C}" type="pres">
      <dgm:prSet presAssocID="{D4C75D2A-1011-41EE-9FD7-970EB519A975}" presName="parentText" presStyleLbl="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5AC103-E199-4F28-8A40-CAACD0D9E46D}" type="pres">
      <dgm:prSet presAssocID="{DBAA665B-48C3-4B56-B05D-D01833CB8AE9}" presName="sp" presStyleCnt="0"/>
      <dgm:spPr/>
    </dgm:pt>
    <dgm:pt modelId="{1D5FD540-40BA-43F8-9D92-31CA57C5C9CA}" type="pres">
      <dgm:prSet presAssocID="{844AF7F8-1ABC-46B4-AAC0-381FF61253E6}" presName="linNode" presStyleCnt="0"/>
      <dgm:spPr/>
    </dgm:pt>
    <dgm:pt modelId="{ADF66E62-5503-419F-9CCD-06EB5F32674A}" type="pres">
      <dgm:prSet presAssocID="{844AF7F8-1ABC-46B4-AAC0-381FF61253E6}" presName="parentText" presStyleLbl="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C9D518-C4E9-4C15-9356-C18050A9DC63}" type="pres">
      <dgm:prSet presAssocID="{844AF7F8-1ABC-46B4-AAC0-381FF61253E6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E27688-B783-4E6F-8FEC-3E97328C99CD}" type="pres">
      <dgm:prSet presAssocID="{E5A7F0C4-225F-4552-8A4C-F75BDE5D7419}" presName="sp" presStyleCnt="0"/>
      <dgm:spPr/>
    </dgm:pt>
    <dgm:pt modelId="{80191BFA-B15A-4FD2-95E8-51CEBD9ED043}" type="pres">
      <dgm:prSet presAssocID="{DD023C6B-43B1-482A-A37A-313E1EE89200}" presName="linNode" presStyleCnt="0"/>
      <dgm:spPr/>
    </dgm:pt>
    <dgm:pt modelId="{2D3BCAAA-C5D3-45CE-9E51-38F2BAF342F2}" type="pres">
      <dgm:prSet presAssocID="{DD023C6B-43B1-482A-A37A-313E1EE89200}" presName="parentText" presStyleLbl="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71FBFC-8D34-4996-AAD8-DF004EBA702F}" type="pres">
      <dgm:prSet presAssocID="{DD023C6B-43B1-482A-A37A-313E1EE89200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7EC013-C51F-4F06-B9A4-D8A5FFE36851}" type="pres">
      <dgm:prSet presAssocID="{D130AF05-2A41-4FA4-9092-3E1177F9F78A}" presName="sp" presStyleCnt="0"/>
      <dgm:spPr/>
    </dgm:pt>
    <dgm:pt modelId="{210A98ED-3E7B-4470-97C6-5B800C0AD687}" type="pres">
      <dgm:prSet presAssocID="{93A2007B-C2E6-44D5-AACB-5E87A5EF8FA1}" presName="linNode" presStyleCnt="0"/>
      <dgm:spPr/>
    </dgm:pt>
    <dgm:pt modelId="{82D068D7-B97C-4085-A422-D5C0221C53FB}" type="pres">
      <dgm:prSet presAssocID="{93A2007B-C2E6-44D5-AACB-5E87A5EF8FA1}" presName="parentText" presStyleLbl="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E6ADE5-DDFC-4D33-B50D-4ECFF4BD8D64}" type="pres">
      <dgm:prSet presAssocID="{94599F2F-DDE7-42BC-9EA1-5C4855773045}" presName="sp" presStyleCnt="0"/>
      <dgm:spPr/>
    </dgm:pt>
    <dgm:pt modelId="{8D0FEDE0-5C44-473C-B212-166F3686E7D9}" type="pres">
      <dgm:prSet presAssocID="{B042B86B-2832-4054-A007-06A4CE38EC04}" presName="linNode" presStyleCnt="0"/>
      <dgm:spPr/>
    </dgm:pt>
    <dgm:pt modelId="{2373C88E-DA22-4361-8328-B951ACB1D206}" type="pres">
      <dgm:prSet presAssocID="{B042B86B-2832-4054-A007-06A4CE38EC04}" presName="parentText" presStyleLbl="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5C4C1D-C299-4BCE-AC0B-94C6EF3EF66C}" type="pres">
      <dgm:prSet presAssocID="{E30CB133-8732-413D-A71A-F5459AB2AA26}" presName="sp" presStyleCnt="0"/>
      <dgm:spPr/>
    </dgm:pt>
    <dgm:pt modelId="{D585FC3D-B729-4890-B8E5-11DF60652604}" type="pres">
      <dgm:prSet presAssocID="{DA77C3C5-A6AE-406D-AEB9-F029998B3019}" presName="linNode" presStyleCnt="0"/>
      <dgm:spPr/>
    </dgm:pt>
    <dgm:pt modelId="{8B6BC9F3-EBB2-449B-8DD7-CA2AF4DBC100}" type="pres">
      <dgm:prSet presAssocID="{DA77C3C5-A6AE-406D-AEB9-F029998B3019}" presName="parentText" presStyleLbl="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ED5B97-FEE6-4DFF-9CC2-0E405E9A8EC1}" srcId="{CBA4C44A-7942-4C17-8F10-18146D4BB635}" destId="{844AF7F8-1ABC-46B4-AAC0-381FF61253E6}" srcOrd="3" destOrd="0" parTransId="{6773FE18-533E-41A6-9A4F-90B3B88AED0F}" sibTransId="{E5A7F0C4-225F-4552-8A4C-F75BDE5D7419}"/>
    <dgm:cxn modelId="{1633C264-EB73-4AC3-AA4A-696083F34740}" type="presOf" srcId="{D4C75D2A-1011-41EE-9FD7-970EB519A975}" destId="{314F6D67-FAC4-4881-8125-9044891B6A1C}" srcOrd="0" destOrd="0" presId="urn:microsoft.com/office/officeart/2005/8/layout/vList5"/>
    <dgm:cxn modelId="{EBF955DA-3FD4-40C6-9524-95E46B5CC244}" srcId="{E16142E5-D4BA-485E-B745-7E7E0BCC8024}" destId="{9ECBB61B-A828-42B5-8B02-D90FF2DB8C3E}" srcOrd="0" destOrd="0" parTransId="{4BA2C4F0-F8A1-4647-B4E1-991C86844E60}" sibTransId="{7654DB63-F9AE-4CDE-971C-3E127D5C8E85}"/>
    <dgm:cxn modelId="{CFB789A5-1581-4331-A9D3-1C60F456352B}" type="presOf" srcId="{93A2007B-C2E6-44D5-AACB-5E87A5EF8FA1}" destId="{82D068D7-B97C-4085-A422-D5C0221C53FB}" srcOrd="0" destOrd="0" presId="urn:microsoft.com/office/officeart/2005/8/layout/vList5"/>
    <dgm:cxn modelId="{6C47E5A3-EDFE-4795-9C00-766FCC31234B}" srcId="{CBA4C44A-7942-4C17-8F10-18146D4BB635}" destId="{93A2007B-C2E6-44D5-AACB-5E87A5EF8FA1}" srcOrd="5" destOrd="0" parTransId="{001A7399-BD0C-4DBF-AD4A-9C0643615778}" sibTransId="{94599F2F-DDE7-42BC-9EA1-5C4855773045}"/>
    <dgm:cxn modelId="{46CB9F9B-6318-447F-9AA5-10C35BCC055B}" srcId="{CBA4C44A-7942-4C17-8F10-18146D4BB635}" destId="{DA77C3C5-A6AE-406D-AEB9-F029998B3019}" srcOrd="7" destOrd="0" parTransId="{381B9E66-8D33-4696-B35A-A02D08F58AB1}" sibTransId="{E44C17F6-12A9-4D67-93B8-D60E0A8F94BE}"/>
    <dgm:cxn modelId="{F94CE2CA-AD32-4033-860B-602142AE81FE}" type="presOf" srcId="{CBA4C44A-7942-4C17-8F10-18146D4BB635}" destId="{ACF5F88E-2287-40BB-B634-0277AFB7070F}" srcOrd="0" destOrd="0" presId="urn:microsoft.com/office/officeart/2005/8/layout/vList5"/>
    <dgm:cxn modelId="{2452AB89-DF61-45D0-9D52-155CC7F1DBCE}" type="presOf" srcId="{9ECBB61B-A828-42B5-8B02-D90FF2DB8C3E}" destId="{285D8418-94C5-4AFA-B166-BCAD6CCF9F6C}" srcOrd="0" destOrd="0" presId="urn:microsoft.com/office/officeart/2005/8/layout/vList5"/>
    <dgm:cxn modelId="{B73C16D7-EBD6-402F-8B94-4D5794E8CC52}" srcId="{CBA4C44A-7942-4C17-8F10-18146D4BB635}" destId="{B042B86B-2832-4054-A007-06A4CE38EC04}" srcOrd="6" destOrd="0" parTransId="{F357AC48-F946-4DAD-AEE6-B184D4471574}" sibTransId="{E30CB133-8732-413D-A71A-F5459AB2AA26}"/>
    <dgm:cxn modelId="{2AF2287B-79BD-4BD1-B4FC-36D650432B67}" type="presOf" srcId="{BCE03CFD-8EB6-46E4-B809-292DB4B10A96}" destId="{9D56EFDB-9200-41F7-B309-DEC423C3A13F}" srcOrd="0" destOrd="0" presId="urn:microsoft.com/office/officeart/2005/8/layout/vList5"/>
    <dgm:cxn modelId="{1B413956-0292-4A03-A029-CDD8761101CE}" type="presOf" srcId="{0C1EE9AD-8C02-4836-999F-D68DFD8D4AFA}" destId="{5AC9D518-C4E9-4C15-9356-C18050A9DC63}" srcOrd="0" destOrd="0" presId="urn:microsoft.com/office/officeart/2005/8/layout/vList5"/>
    <dgm:cxn modelId="{87494B36-18FF-446E-8DD4-4EF20B1B983A}" type="presOf" srcId="{B042B86B-2832-4054-A007-06A4CE38EC04}" destId="{2373C88E-DA22-4361-8328-B951ACB1D206}" srcOrd="0" destOrd="0" presId="urn:microsoft.com/office/officeart/2005/8/layout/vList5"/>
    <dgm:cxn modelId="{6818BA8C-7686-4F95-A884-746124912B59}" type="presOf" srcId="{E16142E5-D4BA-485E-B745-7E7E0BCC8024}" destId="{320D50FC-AB8E-4D66-81C5-E02A4E56A449}" srcOrd="0" destOrd="0" presId="urn:microsoft.com/office/officeart/2005/8/layout/vList5"/>
    <dgm:cxn modelId="{4FE4539A-8BC9-41B1-9C60-0359BFB79A3B}" srcId="{CBA4C44A-7942-4C17-8F10-18146D4BB635}" destId="{DD023C6B-43B1-482A-A37A-313E1EE89200}" srcOrd="4" destOrd="0" parTransId="{B2F6FDD9-F2DE-4D9D-9A7A-8C438817B699}" sibTransId="{D130AF05-2A41-4FA4-9092-3E1177F9F78A}"/>
    <dgm:cxn modelId="{821287CE-A6F0-4599-B0C0-EE62678B41A1}" type="presOf" srcId="{F2714647-8C86-4396-8075-EB14E8BC4AE8}" destId="{4796C45B-E7F9-4061-8C9C-298C41544A7A}" srcOrd="0" destOrd="0" presId="urn:microsoft.com/office/officeart/2005/8/layout/vList5"/>
    <dgm:cxn modelId="{9B78450A-2E29-440F-9892-098C1DFAF8E8}" srcId="{BCE03CFD-8EB6-46E4-B809-292DB4B10A96}" destId="{F2714647-8C86-4396-8075-EB14E8BC4AE8}" srcOrd="0" destOrd="0" parTransId="{17E1DDF7-B9F3-4254-A54D-95D639B2EF51}" sibTransId="{72B1314D-0F57-425D-8BEB-4F9AA6C43701}"/>
    <dgm:cxn modelId="{B4C2CA03-3DC5-4202-8F15-C2D2EA4F833A}" type="presOf" srcId="{DA77C3C5-A6AE-406D-AEB9-F029998B3019}" destId="{8B6BC9F3-EBB2-449B-8DD7-CA2AF4DBC100}" srcOrd="0" destOrd="0" presId="urn:microsoft.com/office/officeart/2005/8/layout/vList5"/>
    <dgm:cxn modelId="{B49B3002-8692-4DE2-8A69-607934C7EC13}" type="presOf" srcId="{844AF7F8-1ABC-46B4-AAC0-381FF61253E6}" destId="{ADF66E62-5503-419F-9CCD-06EB5F32674A}" srcOrd="0" destOrd="0" presId="urn:microsoft.com/office/officeart/2005/8/layout/vList5"/>
    <dgm:cxn modelId="{EB045A92-3150-4822-AD7A-4FECB9829951}" type="presOf" srcId="{1EC15557-D5C8-4800-846C-9922D2B8A4B7}" destId="{DF71FBFC-8D34-4996-AAD8-DF004EBA702F}" srcOrd="0" destOrd="0" presId="urn:microsoft.com/office/officeart/2005/8/layout/vList5"/>
    <dgm:cxn modelId="{B246CFD5-A4D8-4EA6-8821-50A6EE102B11}" srcId="{DD023C6B-43B1-482A-A37A-313E1EE89200}" destId="{1EC15557-D5C8-4800-846C-9922D2B8A4B7}" srcOrd="0" destOrd="0" parTransId="{A092F8DE-BE21-4A48-A01E-BD3EA4672AB5}" sibTransId="{4A4E03CD-0088-4035-9DD5-DA739A32C162}"/>
    <dgm:cxn modelId="{E6106DE0-1D33-484F-882C-81259F4543D1}" srcId="{CBA4C44A-7942-4C17-8F10-18146D4BB635}" destId="{E16142E5-D4BA-485E-B745-7E7E0BCC8024}" srcOrd="0" destOrd="0" parTransId="{C647E41F-B721-4526-85C2-508CB43B231B}" sibTransId="{AF7A174B-C299-48E0-B9DF-CC70001E9B79}"/>
    <dgm:cxn modelId="{2E03B51F-0747-4042-A527-06E197CEB4A5}" srcId="{844AF7F8-1ABC-46B4-AAC0-381FF61253E6}" destId="{0C1EE9AD-8C02-4836-999F-D68DFD8D4AFA}" srcOrd="0" destOrd="0" parTransId="{3A5DF900-AA35-45FA-B7B3-B549E685B047}" sibTransId="{F854DBCB-BF1C-4C85-A99E-04BC3F0FD478}"/>
    <dgm:cxn modelId="{0492553F-31E1-482C-A760-CFCC2BC515C3}" type="presOf" srcId="{DD023C6B-43B1-482A-A37A-313E1EE89200}" destId="{2D3BCAAA-C5D3-45CE-9E51-38F2BAF342F2}" srcOrd="0" destOrd="0" presId="urn:microsoft.com/office/officeart/2005/8/layout/vList5"/>
    <dgm:cxn modelId="{1915367F-194D-4DEF-B2AB-1703F433E8DD}" srcId="{CBA4C44A-7942-4C17-8F10-18146D4BB635}" destId="{BCE03CFD-8EB6-46E4-B809-292DB4B10A96}" srcOrd="1" destOrd="0" parTransId="{56881D2F-3628-40F0-8D16-8C9E545D6D9E}" sibTransId="{BA83D6E6-7C63-4EE2-B758-819B01934F81}"/>
    <dgm:cxn modelId="{1302017C-29C5-4774-83AF-EBA1CDBD7EBE}" srcId="{CBA4C44A-7942-4C17-8F10-18146D4BB635}" destId="{D4C75D2A-1011-41EE-9FD7-970EB519A975}" srcOrd="2" destOrd="0" parTransId="{DFA35046-E14C-4BF3-A411-EDB6EC95AE18}" sibTransId="{DBAA665B-48C3-4B56-B05D-D01833CB8AE9}"/>
    <dgm:cxn modelId="{88245105-452C-42F9-A0A7-95B7534142E0}" type="presParOf" srcId="{ACF5F88E-2287-40BB-B634-0277AFB7070F}" destId="{7A294F6F-5725-4B53-82FA-38BB337FD727}" srcOrd="0" destOrd="0" presId="urn:microsoft.com/office/officeart/2005/8/layout/vList5"/>
    <dgm:cxn modelId="{225426E4-3C92-483D-B900-BB3B448A927E}" type="presParOf" srcId="{7A294F6F-5725-4B53-82FA-38BB337FD727}" destId="{320D50FC-AB8E-4D66-81C5-E02A4E56A449}" srcOrd="0" destOrd="0" presId="urn:microsoft.com/office/officeart/2005/8/layout/vList5"/>
    <dgm:cxn modelId="{4B7AF106-96FB-4209-927B-F81E93380CD1}" type="presParOf" srcId="{7A294F6F-5725-4B53-82FA-38BB337FD727}" destId="{285D8418-94C5-4AFA-B166-BCAD6CCF9F6C}" srcOrd="1" destOrd="0" presId="urn:microsoft.com/office/officeart/2005/8/layout/vList5"/>
    <dgm:cxn modelId="{036578F2-E4BA-4D74-96F7-50468C14F046}" type="presParOf" srcId="{ACF5F88E-2287-40BB-B634-0277AFB7070F}" destId="{8E99E00E-C8C3-4544-84AB-4B67C7D6331B}" srcOrd="1" destOrd="0" presId="urn:microsoft.com/office/officeart/2005/8/layout/vList5"/>
    <dgm:cxn modelId="{2696E9C2-C059-4120-92B6-008C01A97C47}" type="presParOf" srcId="{ACF5F88E-2287-40BB-B634-0277AFB7070F}" destId="{804FBDC2-C5D9-409E-9855-00C6EDC31E0A}" srcOrd="2" destOrd="0" presId="urn:microsoft.com/office/officeart/2005/8/layout/vList5"/>
    <dgm:cxn modelId="{DF6852B8-1AE0-4E9F-9988-2A353B37DD77}" type="presParOf" srcId="{804FBDC2-C5D9-409E-9855-00C6EDC31E0A}" destId="{9D56EFDB-9200-41F7-B309-DEC423C3A13F}" srcOrd="0" destOrd="0" presId="urn:microsoft.com/office/officeart/2005/8/layout/vList5"/>
    <dgm:cxn modelId="{7813676B-0943-4078-BF9D-89D4CF227E08}" type="presParOf" srcId="{804FBDC2-C5D9-409E-9855-00C6EDC31E0A}" destId="{4796C45B-E7F9-4061-8C9C-298C41544A7A}" srcOrd="1" destOrd="0" presId="urn:microsoft.com/office/officeart/2005/8/layout/vList5"/>
    <dgm:cxn modelId="{302B08FC-32CC-4A24-86CB-84976570B808}" type="presParOf" srcId="{ACF5F88E-2287-40BB-B634-0277AFB7070F}" destId="{FEE19304-4922-48C6-AB1F-213DD74965B1}" srcOrd="3" destOrd="0" presId="urn:microsoft.com/office/officeart/2005/8/layout/vList5"/>
    <dgm:cxn modelId="{79A1E096-8E6E-4488-8037-A9C06529A5F1}" type="presParOf" srcId="{ACF5F88E-2287-40BB-B634-0277AFB7070F}" destId="{5BD3B2EE-E7D2-4696-9DE6-4C787FEC77CA}" srcOrd="4" destOrd="0" presId="urn:microsoft.com/office/officeart/2005/8/layout/vList5"/>
    <dgm:cxn modelId="{F94AE765-B7CD-4EF2-AD87-A76E92553F83}" type="presParOf" srcId="{5BD3B2EE-E7D2-4696-9DE6-4C787FEC77CA}" destId="{314F6D67-FAC4-4881-8125-9044891B6A1C}" srcOrd="0" destOrd="0" presId="urn:microsoft.com/office/officeart/2005/8/layout/vList5"/>
    <dgm:cxn modelId="{A105DB2C-D636-47C1-A0D9-DD9359F7F665}" type="presParOf" srcId="{ACF5F88E-2287-40BB-B634-0277AFB7070F}" destId="{D75AC103-E199-4F28-8A40-CAACD0D9E46D}" srcOrd="5" destOrd="0" presId="urn:microsoft.com/office/officeart/2005/8/layout/vList5"/>
    <dgm:cxn modelId="{61633D83-E9BE-4479-B383-B6B84DF79733}" type="presParOf" srcId="{ACF5F88E-2287-40BB-B634-0277AFB7070F}" destId="{1D5FD540-40BA-43F8-9D92-31CA57C5C9CA}" srcOrd="6" destOrd="0" presId="urn:microsoft.com/office/officeart/2005/8/layout/vList5"/>
    <dgm:cxn modelId="{75297F6C-CFF6-4F57-8D32-820E0BB67E40}" type="presParOf" srcId="{1D5FD540-40BA-43F8-9D92-31CA57C5C9CA}" destId="{ADF66E62-5503-419F-9CCD-06EB5F32674A}" srcOrd="0" destOrd="0" presId="urn:microsoft.com/office/officeart/2005/8/layout/vList5"/>
    <dgm:cxn modelId="{25646C7E-1BF0-4E59-A161-BC6AD38554EC}" type="presParOf" srcId="{1D5FD540-40BA-43F8-9D92-31CA57C5C9CA}" destId="{5AC9D518-C4E9-4C15-9356-C18050A9DC63}" srcOrd="1" destOrd="0" presId="urn:microsoft.com/office/officeart/2005/8/layout/vList5"/>
    <dgm:cxn modelId="{A7222885-0D08-4DAD-BAAC-3631F4CAEA39}" type="presParOf" srcId="{ACF5F88E-2287-40BB-B634-0277AFB7070F}" destId="{94E27688-B783-4E6F-8FEC-3E97328C99CD}" srcOrd="7" destOrd="0" presId="urn:microsoft.com/office/officeart/2005/8/layout/vList5"/>
    <dgm:cxn modelId="{9ED761D4-A753-43A8-B01B-2313E5A3D32E}" type="presParOf" srcId="{ACF5F88E-2287-40BB-B634-0277AFB7070F}" destId="{80191BFA-B15A-4FD2-95E8-51CEBD9ED043}" srcOrd="8" destOrd="0" presId="urn:microsoft.com/office/officeart/2005/8/layout/vList5"/>
    <dgm:cxn modelId="{A3262226-4703-4B13-B6B1-0218ABF7F1BC}" type="presParOf" srcId="{80191BFA-B15A-4FD2-95E8-51CEBD9ED043}" destId="{2D3BCAAA-C5D3-45CE-9E51-38F2BAF342F2}" srcOrd="0" destOrd="0" presId="urn:microsoft.com/office/officeart/2005/8/layout/vList5"/>
    <dgm:cxn modelId="{0DAF8AD9-1036-4C3D-9809-EDE92CACB1DE}" type="presParOf" srcId="{80191BFA-B15A-4FD2-95E8-51CEBD9ED043}" destId="{DF71FBFC-8D34-4996-AAD8-DF004EBA702F}" srcOrd="1" destOrd="0" presId="urn:microsoft.com/office/officeart/2005/8/layout/vList5"/>
    <dgm:cxn modelId="{75293376-0A69-467F-8939-A6A2F248EC9E}" type="presParOf" srcId="{ACF5F88E-2287-40BB-B634-0277AFB7070F}" destId="{3D7EC013-C51F-4F06-B9A4-D8A5FFE36851}" srcOrd="9" destOrd="0" presId="urn:microsoft.com/office/officeart/2005/8/layout/vList5"/>
    <dgm:cxn modelId="{C0E98AAB-85BC-4AD1-8195-E45D806D7F7E}" type="presParOf" srcId="{ACF5F88E-2287-40BB-B634-0277AFB7070F}" destId="{210A98ED-3E7B-4470-97C6-5B800C0AD687}" srcOrd="10" destOrd="0" presId="urn:microsoft.com/office/officeart/2005/8/layout/vList5"/>
    <dgm:cxn modelId="{3A000CAE-3F7C-4708-9F9D-8C2D9B0EE1A2}" type="presParOf" srcId="{210A98ED-3E7B-4470-97C6-5B800C0AD687}" destId="{82D068D7-B97C-4085-A422-D5C0221C53FB}" srcOrd="0" destOrd="0" presId="urn:microsoft.com/office/officeart/2005/8/layout/vList5"/>
    <dgm:cxn modelId="{F90A65AF-ABEE-4362-9873-716B634FB4FF}" type="presParOf" srcId="{ACF5F88E-2287-40BB-B634-0277AFB7070F}" destId="{D4E6ADE5-DDFC-4D33-B50D-4ECFF4BD8D64}" srcOrd="11" destOrd="0" presId="urn:microsoft.com/office/officeart/2005/8/layout/vList5"/>
    <dgm:cxn modelId="{D1DFC8AF-0FA1-4012-BC2D-3B43D5F384B6}" type="presParOf" srcId="{ACF5F88E-2287-40BB-B634-0277AFB7070F}" destId="{8D0FEDE0-5C44-473C-B212-166F3686E7D9}" srcOrd="12" destOrd="0" presId="urn:microsoft.com/office/officeart/2005/8/layout/vList5"/>
    <dgm:cxn modelId="{201BE265-A433-46F0-9D18-446F6F9E58EA}" type="presParOf" srcId="{8D0FEDE0-5C44-473C-B212-166F3686E7D9}" destId="{2373C88E-DA22-4361-8328-B951ACB1D206}" srcOrd="0" destOrd="0" presId="urn:microsoft.com/office/officeart/2005/8/layout/vList5"/>
    <dgm:cxn modelId="{64C38083-1F70-4101-8E39-4E040094BDF8}" type="presParOf" srcId="{ACF5F88E-2287-40BB-B634-0277AFB7070F}" destId="{735C4C1D-C299-4BCE-AC0B-94C6EF3EF66C}" srcOrd="13" destOrd="0" presId="urn:microsoft.com/office/officeart/2005/8/layout/vList5"/>
    <dgm:cxn modelId="{75EB1B26-E3EF-4215-8409-FDD686BE1203}" type="presParOf" srcId="{ACF5F88E-2287-40BB-B634-0277AFB7070F}" destId="{D585FC3D-B729-4890-B8E5-11DF60652604}" srcOrd="14" destOrd="0" presId="urn:microsoft.com/office/officeart/2005/8/layout/vList5"/>
    <dgm:cxn modelId="{C533E71E-9472-4C0C-8698-D0C1D0A5331E}" type="presParOf" srcId="{D585FC3D-B729-4890-B8E5-11DF60652604}" destId="{8B6BC9F3-EBB2-449B-8DD7-CA2AF4DBC10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D8418-94C5-4AFA-B166-BCAD6CCF9F6C}">
      <dsp:nvSpPr>
        <dsp:cNvPr id="0" name=""/>
        <dsp:cNvSpPr/>
      </dsp:nvSpPr>
      <dsp:spPr>
        <a:xfrm rot="5400000">
          <a:off x="5467059" y="-2407283"/>
          <a:ext cx="420986" cy="534357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Separated Vertical and Radial Components</a:t>
          </a:r>
          <a:endParaRPr lang="en-US" sz="2000" kern="1200" dirty="0"/>
        </a:p>
      </dsp:txBody>
      <dsp:txXfrm rot="-5400000">
        <a:off x="3005764" y="74563"/>
        <a:ext cx="5323027" cy="379884"/>
      </dsp:txXfrm>
    </dsp:sp>
    <dsp:sp modelId="{320D50FC-AB8E-4D66-81C5-E02A4E56A449}">
      <dsp:nvSpPr>
        <dsp:cNvPr id="0" name=""/>
        <dsp:cNvSpPr/>
      </dsp:nvSpPr>
      <dsp:spPr>
        <a:xfrm>
          <a:off x="0" y="49503"/>
          <a:ext cx="3005763" cy="5262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Geometry Loading</a:t>
          </a:r>
          <a:endParaRPr lang="en-US" sz="1500" kern="1200" dirty="0"/>
        </a:p>
      </dsp:txBody>
      <dsp:txXfrm>
        <a:off x="25689" y="75192"/>
        <a:ext cx="2954385" cy="474855"/>
      </dsp:txXfrm>
    </dsp:sp>
    <dsp:sp modelId="{4796C45B-E7F9-4061-8C9C-298C41544A7A}">
      <dsp:nvSpPr>
        <dsp:cNvPr id="0" name=""/>
        <dsp:cNvSpPr/>
      </dsp:nvSpPr>
      <dsp:spPr>
        <a:xfrm rot="5400000">
          <a:off x="5467059" y="-1824119"/>
          <a:ext cx="420986" cy="534357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Edited Noisy &amp; Bad Traces </a:t>
          </a:r>
          <a:endParaRPr lang="en-US" sz="2000" kern="1200" dirty="0"/>
        </a:p>
      </dsp:txBody>
      <dsp:txXfrm rot="-5400000">
        <a:off x="3005764" y="657727"/>
        <a:ext cx="5323027" cy="379884"/>
      </dsp:txXfrm>
    </dsp:sp>
    <dsp:sp modelId="{9D56EFDB-9200-41F7-B309-DEC423C3A13F}">
      <dsp:nvSpPr>
        <dsp:cNvPr id="0" name=""/>
        <dsp:cNvSpPr/>
      </dsp:nvSpPr>
      <dsp:spPr>
        <a:xfrm>
          <a:off x="0" y="553934"/>
          <a:ext cx="3005763" cy="5262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Trace Editing</a:t>
          </a:r>
          <a:endParaRPr lang="en-US" sz="1500" kern="1200" dirty="0"/>
        </a:p>
      </dsp:txBody>
      <dsp:txXfrm>
        <a:off x="25689" y="579623"/>
        <a:ext cx="2954385" cy="474855"/>
      </dsp:txXfrm>
    </dsp:sp>
    <dsp:sp modelId="{74F6E7A4-BA64-42E2-9EA0-64D1E6FE4F4A}">
      <dsp:nvSpPr>
        <dsp:cNvPr id="0" name=""/>
        <dsp:cNvSpPr/>
      </dsp:nvSpPr>
      <dsp:spPr>
        <a:xfrm rot="5400000">
          <a:off x="5467059" y="-1302193"/>
          <a:ext cx="420986" cy="534357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Velocity determined by first break picking</a:t>
          </a:r>
          <a:endParaRPr lang="en-US" sz="2000" kern="1200" dirty="0"/>
        </a:p>
      </dsp:txBody>
      <dsp:txXfrm rot="-5400000">
        <a:off x="3005764" y="1179653"/>
        <a:ext cx="5323027" cy="379884"/>
      </dsp:txXfrm>
    </dsp:sp>
    <dsp:sp modelId="{314F6D67-FAC4-4881-8125-9044891B6A1C}">
      <dsp:nvSpPr>
        <dsp:cNvPr id="0" name=""/>
        <dsp:cNvSpPr/>
      </dsp:nvSpPr>
      <dsp:spPr>
        <a:xfrm>
          <a:off x="0" y="1106479"/>
          <a:ext cx="3005763" cy="5262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Static Correction</a:t>
          </a:r>
          <a:endParaRPr lang="en-US" sz="1500" kern="1200" dirty="0"/>
        </a:p>
      </dsp:txBody>
      <dsp:txXfrm>
        <a:off x="25689" y="1132168"/>
        <a:ext cx="2954385" cy="474855"/>
      </dsp:txXfrm>
    </dsp:sp>
    <dsp:sp modelId="{DC921DF4-BDF0-4D1E-A2C7-2007254CD583}">
      <dsp:nvSpPr>
        <dsp:cNvPr id="0" name=""/>
        <dsp:cNvSpPr/>
      </dsp:nvSpPr>
      <dsp:spPr>
        <a:xfrm rot="5400000">
          <a:off x="5467059" y="-749648"/>
          <a:ext cx="420986" cy="534357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3-20 Hz Frequency Band Noise Suppression</a:t>
          </a:r>
          <a:endParaRPr lang="en-US" sz="2000" kern="1200" dirty="0"/>
        </a:p>
      </dsp:txBody>
      <dsp:txXfrm rot="-5400000">
        <a:off x="3005764" y="1732198"/>
        <a:ext cx="5323027" cy="379884"/>
      </dsp:txXfrm>
    </dsp:sp>
    <dsp:sp modelId="{1C8757C5-5635-4110-AD6D-4FE4559A892A}">
      <dsp:nvSpPr>
        <dsp:cNvPr id="0" name=""/>
        <dsp:cNvSpPr/>
      </dsp:nvSpPr>
      <dsp:spPr>
        <a:xfrm>
          <a:off x="0" y="1659024"/>
          <a:ext cx="3005763" cy="5262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Band Limited Noise Suppression</a:t>
          </a:r>
          <a:endParaRPr lang="en-US" sz="1500" kern="1200" dirty="0"/>
        </a:p>
      </dsp:txBody>
      <dsp:txXfrm>
        <a:off x="25689" y="1684713"/>
        <a:ext cx="2954385" cy="474855"/>
      </dsp:txXfrm>
    </dsp:sp>
    <dsp:sp modelId="{2D3BCAAA-C5D3-45CE-9E51-38F2BAF342F2}">
      <dsp:nvSpPr>
        <dsp:cNvPr id="0" name=""/>
        <dsp:cNvSpPr/>
      </dsp:nvSpPr>
      <dsp:spPr>
        <a:xfrm>
          <a:off x="0" y="2211569"/>
          <a:ext cx="3005763" cy="5262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Time-Frequency Domain Spectral Balancing</a:t>
          </a:r>
          <a:endParaRPr lang="en-US" sz="1500" kern="1200" dirty="0"/>
        </a:p>
      </dsp:txBody>
      <dsp:txXfrm>
        <a:off x="25689" y="2237258"/>
        <a:ext cx="2954385" cy="474855"/>
      </dsp:txXfrm>
    </dsp:sp>
    <dsp:sp modelId="{796C3297-C7B3-4A83-9698-C5B56A79EBB5}">
      <dsp:nvSpPr>
        <dsp:cNvPr id="0" name=""/>
        <dsp:cNvSpPr/>
      </dsp:nvSpPr>
      <dsp:spPr>
        <a:xfrm>
          <a:off x="0" y="2764114"/>
          <a:ext cx="3005763" cy="5262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Time-Frequency Noise Suppression</a:t>
          </a:r>
          <a:endParaRPr lang="en-US" sz="1500" kern="1200" dirty="0"/>
        </a:p>
      </dsp:txBody>
      <dsp:txXfrm>
        <a:off x="25689" y="2789803"/>
        <a:ext cx="2954385" cy="474855"/>
      </dsp:txXfrm>
    </dsp:sp>
    <dsp:sp modelId="{82D068D7-B97C-4085-A422-D5C0221C53FB}">
      <dsp:nvSpPr>
        <dsp:cNvPr id="0" name=""/>
        <dsp:cNvSpPr/>
      </dsp:nvSpPr>
      <dsp:spPr>
        <a:xfrm>
          <a:off x="0" y="3316659"/>
          <a:ext cx="3005763" cy="5262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Velocity Analysis</a:t>
          </a:r>
          <a:endParaRPr lang="en-US" sz="1500" kern="1200" dirty="0"/>
        </a:p>
      </dsp:txBody>
      <dsp:txXfrm>
        <a:off x="25689" y="3342348"/>
        <a:ext cx="2954385" cy="474855"/>
      </dsp:txXfrm>
    </dsp:sp>
    <dsp:sp modelId="{7F623DFA-60EF-4C89-A2E6-B56B0D34FC64}">
      <dsp:nvSpPr>
        <dsp:cNvPr id="0" name=""/>
        <dsp:cNvSpPr/>
      </dsp:nvSpPr>
      <dsp:spPr>
        <a:xfrm>
          <a:off x="0" y="3869204"/>
          <a:ext cx="3005763" cy="5262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Kirchhoff Pre-stack Time Migration </a:t>
          </a:r>
          <a:endParaRPr lang="en-US" sz="1500" kern="1200" dirty="0"/>
        </a:p>
      </dsp:txBody>
      <dsp:txXfrm>
        <a:off x="25689" y="3894893"/>
        <a:ext cx="2954385" cy="474855"/>
      </dsp:txXfrm>
    </dsp:sp>
    <dsp:sp modelId="{365FE838-67B5-4A34-8949-13BF15E21959}">
      <dsp:nvSpPr>
        <dsp:cNvPr id="0" name=""/>
        <dsp:cNvSpPr/>
      </dsp:nvSpPr>
      <dsp:spPr>
        <a:xfrm>
          <a:off x="0" y="4421749"/>
          <a:ext cx="3005763" cy="5262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Stack</a:t>
          </a:r>
          <a:endParaRPr lang="en-US" sz="1500" kern="1200" dirty="0"/>
        </a:p>
      </dsp:txBody>
      <dsp:txXfrm>
        <a:off x="25689" y="4447438"/>
        <a:ext cx="2954385" cy="4748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D8418-94C5-4AFA-B166-BCAD6CCF9F6C}">
      <dsp:nvSpPr>
        <dsp:cNvPr id="0" name=""/>
        <dsp:cNvSpPr/>
      </dsp:nvSpPr>
      <dsp:spPr>
        <a:xfrm rot="5400000">
          <a:off x="5440475" y="-2375247"/>
          <a:ext cx="474153" cy="534357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Separated Vertical and Radial Components</a:t>
          </a:r>
          <a:endParaRPr lang="en-US" sz="2100" kern="1200" dirty="0"/>
        </a:p>
      </dsp:txBody>
      <dsp:txXfrm rot="-5400000">
        <a:off x="3005763" y="82611"/>
        <a:ext cx="5320432" cy="427861"/>
      </dsp:txXfrm>
    </dsp:sp>
    <dsp:sp modelId="{320D50FC-AB8E-4D66-81C5-E02A4E56A449}">
      <dsp:nvSpPr>
        <dsp:cNvPr id="0" name=""/>
        <dsp:cNvSpPr/>
      </dsp:nvSpPr>
      <dsp:spPr>
        <a:xfrm>
          <a:off x="0" y="54386"/>
          <a:ext cx="3005763" cy="5926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Geometry Loading</a:t>
          </a:r>
          <a:endParaRPr lang="en-US" sz="1500" kern="1200" dirty="0"/>
        </a:p>
      </dsp:txBody>
      <dsp:txXfrm>
        <a:off x="28933" y="83319"/>
        <a:ext cx="2947897" cy="534826"/>
      </dsp:txXfrm>
    </dsp:sp>
    <dsp:sp modelId="{4796C45B-E7F9-4061-8C9C-298C41544A7A}">
      <dsp:nvSpPr>
        <dsp:cNvPr id="0" name=""/>
        <dsp:cNvSpPr/>
      </dsp:nvSpPr>
      <dsp:spPr>
        <a:xfrm rot="5400000">
          <a:off x="5440475" y="-1718435"/>
          <a:ext cx="474153" cy="534357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Edited Noisy &amp; Bad Traces </a:t>
          </a:r>
          <a:endParaRPr lang="en-US" sz="2100" kern="1200" dirty="0"/>
        </a:p>
      </dsp:txBody>
      <dsp:txXfrm rot="-5400000">
        <a:off x="3005763" y="739423"/>
        <a:ext cx="5320432" cy="427861"/>
      </dsp:txXfrm>
    </dsp:sp>
    <dsp:sp modelId="{9D56EFDB-9200-41F7-B309-DEC423C3A13F}">
      <dsp:nvSpPr>
        <dsp:cNvPr id="0" name=""/>
        <dsp:cNvSpPr/>
      </dsp:nvSpPr>
      <dsp:spPr>
        <a:xfrm>
          <a:off x="0" y="622523"/>
          <a:ext cx="3005763" cy="5926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Trace Editing</a:t>
          </a:r>
          <a:endParaRPr lang="en-US" sz="1500" kern="1200" dirty="0"/>
        </a:p>
      </dsp:txBody>
      <dsp:txXfrm>
        <a:off x="28933" y="651456"/>
        <a:ext cx="2947897" cy="534826"/>
      </dsp:txXfrm>
    </dsp:sp>
    <dsp:sp modelId="{314F6D67-FAC4-4881-8125-9044891B6A1C}">
      <dsp:nvSpPr>
        <dsp:cNvPr id="0" name=""/>
        <dsp:cNvSpPr/>
      </dsp:nvSpPr>
      <dsp:spPr>
        <a:xfrm>
          <a:off x="0" y="1244849"/>
          <a:ext cx="3005763" cy="5926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Polarity Reversal</a:t>
          </a:r>
          <a:endParaRPr lang="en-US" sz="1500" kern="1200" dirty="0"/>
        </a:p>
      </dsp:txBody>
      <dsp:txXfrm>
        <a:off x="28933" y="1273782"/>
        <a:ext cx="2947897" cy="534826"/>
      </dsp:txXfrm>
    </dsp:sp>
    <dsp:sp modelId="{5AC9D518-C4E9-4C15-9356-C18050A9DC63}">
      <dsp:nvSpPr>
        <dsp:cNvPr id="0" name=""/>
        <dsp:cNvSpPr/>
      </dsp:nvSpPr>
      <dsp:spPr>
        <a:xfrm rot="5400000">
          <a:off x="5440475" y="-508266"/>
          <a:ext cx="474153" cy="534357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20-25-80-90 Frequency band</a:t>
          </a:r>
          <a:endParaRPr lang="en-US" sz="2100" kern="1200" dirty="0"/>
        </a:p>
      </dsp:txBody>
      <dsp:txXfrm rot="-5400000">
        <a:off x="3005763" y="1949592"/>
        <a:ext cx="5320432" cy="427861"/>
      </dsp:txXfrm>
    </dsp:sp>
    <dsp:sp modelId="{ADF66E62-5503-419F-9CCD-06EB5F32674A}">
      <dsp:nvSpPr>
        <dsp:cNvPr id="0" name=""/>
        <dsp:cNvSpPr/>
      </dsp:nvSpPr>
      <dsp:spPr>
        <a:xfrm>
          <a:off x="0" y="1867176"/>
          <a:ext cx="3005763" cy="5926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Band pass Filter</a:t>
          </a:r>
          <a:endParaRPr lang="en-US" sz="1500" kern="1200" dirty="0"/>
        </a:p>
      </dsp:txBody>
      <dsp:txXfrm>
        <a:off x="28933" y="1896109"/>
        <a:ext cx="2947897" cy="534826"/>
      </dsp:txXfrm>
    </dsp:sp>
    <dsp:sp modelId="{DF71FBFC-8D34-4996-AAD8-DF004EBA702F}">
      <dsp:nvSpPr>
        <dsp:cNvPr id="0" name=""/>
        <dsp:cNvSpPr/>
      </dsp:nvSpPr>
      <dsp:spPr>
        <a:xfrm rot="5400000">
          <a:off x="5440475" y="114059"/>
          <a:ext cx="474153" cy="534357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Gamma: 1,5</a:t>
          </a:r>
          <a:endParaRPr lang="en-US" sz="2100" kern="1200" dirty="0"/>
        </a:p>
      </dsp:txBody>
      <dsp:txXfrm rot="-5400000">
        <a:off x="3005763" y="2571917"/>
        <a:ext cx="5320432" cy="427861"/>
      </dsp:txXfrm>
    </dsp:sp>
    <dsp:sp modelId="{2D3BCAAA-C5D3-45CE-9E51-38F2BAF342F2}">
      <dsp:nvSpPr>
        <dsp:cNvPr id="0" name=""/>
        <dsp:cNvSpPr/>
      </dsp:nvSpPr>
      <dsp:spPr>
        <a:xfrm>
          <a:off x="0" y="2489503"/>
          <a:ext cx="3005763" cy="5926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Common Converted Point Binning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 (CCP Binning)</a:t>
          </a:r>
          <a:endParaRPr lang="en-US" sz="1500" kern="1200" dirty="0"/>
        </a:p>
      </dsp:txBody>
      <dsp:txXfrm>
        <a:off x="28933" y="2518436"/>
        <a:ext cx="2947897" cy="534826"/>
      </dsp:txXfrm>
    </dsp:sp>
    <dsp:sp modelId="{82D068D7-B97C-4085-A422-D5C0221C53FB}">
      <dsp:nvSpPr>
        <dsp:cNvPr id="0" name=""/>
        <dsp:cNvSpPr/>
      </dsp:nvSpPr>
      <dsp:spPr>
        <a:xfrm>
          <a:off x="0" y="3111830"/>
          <a:ext cx="3005763" cy="5926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Gamma Analysis</a:t>
          </a:r>
          <a:endParaRPr lang="en-US" sz="1500" kern="1200" dirty="0"/>
        </a:p>
      </dsp:txBody>
      <dsp:txXfrm>
        <a:off x="28933" y="3140763"/>
        <a:ext cx="2947897" cy="534826"/>
      </dsp:txXfrm>
    </dsp:sp>
    <dsp:sp modelId="{2373C88E-DA22-4361-8328-B951ACB1D206}">
      <dsp:nvSpPr>
        <dsp:cNvPr id="0" name=""/>
        <dsp:cNvSpPr/>
      </dsp:nvSpPr>
      <dsp:spPr>
        <a:xfrm>
          <a:off x="0" y="3734156"/>
          <a:ext cx="3005763" cy="5926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CCP Non-Hyperbolic Move Out Correction</a:t>
          </a:r>
          <a:endParaRPr lang="en-US" sz="1500" kern="1200" dirty="0"/>
        </a:p>
      </dsp:txBody>
      <dsp:txXfrm>
        <a:off x="28933" y="3763089"/>
        <a:ext cx="2947897" cy="534826"/>
      </dsp:txXfrm>
    </dsp:sp>
    <dsp:sp modelId="{8B6BC9F3-EBB2-449B-8DD7-CA2AF4DBC100}">
      <dsp:nvSpPr>
        <dsp:cNvPr id="0" name=""/>
        <dsp:cNvSpPr/>
      </dsp:nvSpPr>
      <dsp:spPr>
        <a:xfrm>
          <a:off x="0" y="4356483"/>
          <a:ext cx="3005763" cy="5926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Stack</a:t>
          </a:r>
          <a:endParaRPr lang="en-US" sz="1500" kern="1200" dirty="0"/>
        </a:p>
      </dsp:txBody>
      <dsp:txXfrm>
        <a:off x="28933" y="4385416"/>
        <a:ext cx="2947897" cy="5348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F051A-11D8-4B89-BF26-86C124AB3DAD}" type="datetimeFigureOut">
              <a:rPr lang="en-US" smtClean="0"/>
              <a:t>8/31/2013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A1879-5A4E-448A-AE77-10AE090C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80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1879-5A4E-448A-AE77-10AE090C17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92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1879-5A4E-448A-AE77-10AE090C17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43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1879-5A4E-448A-AE77-10AE090C17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57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1879-5A4E-448A-AE77-10AE090C17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65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1879-5A4E-448A-AE77-10AE090C17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72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1879-5A4E-448A-AE77-10AE090C17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09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1879-5A4E-448A-AE77-10AE090C17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7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1879-5A4E-448A-AE77-10AE090C17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90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1879-5A4E-448A-AE77-10AE090C17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29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1879-5A4E-448A-AE77-10AE090C17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1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1879-5A4E-448A-AE77-10AE090C17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05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1879-5A4E-448A-AE77-10AE090C17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65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1879-5A4E-448A-AE77-10AE090C17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66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1879-5A4E-448A-AE77-10AE090C17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60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1879-5A4E-448A-AE77-10AE090C17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45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918447"/>
            <a:ext cx="7583488" cy="1470025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478306"/>
            <a:ext cx="7583487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EB0CE-7B67-1E47-B507-F35CC89BB6C5}" type="datetimeFigureOut">
              <a:rPr lang="en-US" smtClean="0"/>
              <a:t>8/31/2013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4320"/>
            <a:ext cx="3959352" cy="169164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4608" y="264907"/>
            <a:ext cx="3959352" cy="6328186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0801"/>
            <a:ext cx="3959352" cy="3200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Font typeface="Calisto MT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70048" y="6356350"/>
            <a:ext cx="162763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FECEB0CE-7B67-1E47-B507-F35CC89BB6C5}" type="datetimeFigureOut">
              <a:rPr lang="en-US" smtClean="0"/>
              <a:t>8/31/2013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2808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38129"/>
            <a:ext cx="758952" cy="57607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B4E0BECE-EA25-3946-AD41-F09AED7DA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38600"/>
            <a:ext cx="7620000" cy="990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36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 typeface="Calisto MT" pitchFamily="18" charset="0"/>
              <a:buNone/>
            </a:pPr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0" y="265176"/>
            <a:ext cx="8458200" cy="3697224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Font typeface="Calisto MT" pitchFamily="18" charset="0"/>
              <a:buNone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5042647"/>
            <a:ext cx="7620000" cy="1129553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EB0CE-7B67-1E47-B507-F35CC89BB6C5}" type="datetimeFigureOut">
              <a:rPr lang="en-US" smtClean="0"/>
              <a:t>8/31/2013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BECE-EA25-3946-AD41-F09AED7DA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FECEB0CE-7B67-1E47-B507-F35CC89BB6C5}" type="datetimeFigureOut">
              <a:rPr lang="en-US" smtClean="0"/>
              <a:t>8/31/2013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B4E0BECE-EA25-3946-AD41-F09AED7DA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EB0CE-7B67-1E47-B507-F35CC89BB6C5}" type="datetimeFigureOut">
              <a:rPr lang="en-US" smtClean="0"/>
              <a:t>8/31/2013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BECE-EA25-3946-AD41-F09AED7DA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2"/>
          <a:srcRect r="14719"/>
          <a:stretch>
            <a:fillRect/>
          </a:stretch>
        </p:blipFill>
        <p:spPr>
          <a:xfrm>
            <a:off x="0" y="4482"/>
            <a:ext cx="7798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457200"/>
            <a:ext cx="1219200" cy="5668963"/>
          </a:xfrm>
        </p:spPr>
        <p:txBody>
          <a:bodyPr vert="eaVert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457200"/>
            <a:ext cx="6383337" cy="56689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4800" y="6356350"/>
            <a:ext cx="1066800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FECEB0CE-7B67-1E47-B507-F35CC89BB6C5}" type="datetimeFigureOut">
              <a:rPr lang="en-US" smtClean="0"/>
              <a:t>8/31/2013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BECE-EA25-3946-AD41-F09AED7DAC3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5400000" flipH="1">
            <a:off x="4421262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EB0CE-7B67-1E47-B507-F35CC89BB6C5}" type="datetimeFigureOut">
              <a:rPr lang="en-US" smtClean="0"/>
              <a:t>8/31/2013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BECE-EA25-3946-AD41-F09AED7DA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789081"/>
            <a:ext cx="7583488" cy="1470025"/>
          </a:xfrm>
        </p:spPr>
        <p:txBody>
          <a:bodyPr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4724400"/>
            <a:ext cx="7583487" cy="1385047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EB0CE-7B67-1E47-B507-F35CC89BB6C5}" type="datetimeFigureOut">
              <a:rPr lang="en-US" smtClean="0"/>
              <a:t>8/31/2013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677371" y="2564085"/>
            <a:ext cx="1789259" cy="1729830"/>
          </a:xfrm>
          <a:prstGeom prst="ellipse">
            <a:avLst/>
          </a:prstGeom>
          <a:noFill/>
          <a:ln w="127000">
            <a:solidFill>
              <a:schemeClr val="tx2"/>
            </a:solidFill>
          </a:ln>
          <a:effectLst>
            <a:innerShdw blurRad="101600" dist="76200" dir="13500000">
              <a:prstClr val="black">
                <a:alpha val="57000"/>
              </a:prstClr>
            </a:innerShdw>
          </a:effectLst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6984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66667"/>
          <a:stretch>
            <a:fillRect/>
          </a:stretch>
        </p:blipFill>
        <p:spPr>
          <a:xfrm>
            <a:off x="0" y="4572000"/>
            <a:ext cx="9144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71800"/>
            <a:ext cx="7583487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4724400"/>
            <a:ext cx="7583487" cy="13984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 typeface="Calisto MT" pitchFamily="18" charset="0"/>
              <a:buNone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EB0CE-7B67-1E47-B507-F35CC89BB6C5}" type="datetimeFigureOut">
              <a:rPr lang="en-US" smtClean="0"/>
              <a:t>8/31/2013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1" name="Picture 10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6791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EB0CE-7B67-1E47-B507-F35CC89BB6C5}" type="datetimeFigureOut">
              <a:rPr lang="en-US" smtClean="0"/>
              <a:t>8/31/2013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BECE-EA25-3946-AD41-F09AED7DA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3" name="Picture 12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6791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6791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EB0CE-7B67-1E47-B507-F35CC89BB6C5}" type="datetimeFigureOut">
              <a:rPr lang="en-US" smtClean="0"/>
              <a:t>8/31/2013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BECE-EA25-3946-AD41-F09AED7DA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EB0CE-7B67-1E47-B507-F35CC89BB6C5}" type="datetimeFigureOut">
              <a:rPr lang="en-US" smtClean="0"/>
              <a:t>8/31/2013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BECE-EA25-3946-AD41-F09AED7DAC3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FullBackground.jpg"/>
          <p:cNvPicPr>
            <a:picLocks noChangeAspect="1"/>
          </p:cNvPicPr>
          <p:nvPr/>
        </p:nvPicPr>
        <p:blipFill>
          <a:blip r:embed="rId3"/>
          <a:srcRect t="21046"/>
          <a:stretch>
            <a:fillRect/>
          </a:stretch>
        </p:blipFill>
        <p:spPr>
          <a:xfrm>
            <a:off x="0" y="1447800"/>
            <a:ext cx="9144000" cy="5414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EB0CE-7B67-1E47-B507-F35CC89BB6C5}" type="datetimeFigureOut">
              <a:rPr lang="en-US" smtClean="0"/>
              <a:t>8/31/2013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BECE-EA25-3946-AD41-F09AED7DA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3049"/>
            <a:ext cx="3962400" cy="1690221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401" y="273050"/>
            <a:ext cx="3959352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5104"/>
            <a:ext cx="3962400" cy="32004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67000" y="6356350"/>
            <a:ext cx="162261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FECEB0CE-7B67-1E47-B507-F35CC89BB6C5}" type="datetimeFigureOut">
              <a:rPr lang="en-US" smtClean="0"/>
              <a:t>8/31/2013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1553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48338"/>
            <a:ext cx="762000" cy="57626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B4E0BECE-EA25-3946-AD41-F09AED7DAC3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8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FECEB0CE-7B67-1E47-B507-F35CC89BB6C5}" type="datetimeFigureOut">
              <a:rPr lang="en-US" smtClean="0"/>
              <a:t>8/31/2013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B4E0BECE-EA25-3946-AD41-F09AED7DAC34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12700" dir="2700000" sx="100500" sy="100500" algn="tl" rotWithShape="0">
              <a:prstClr val="black">
                <a:alpha val="6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Calisto MT" pitchFamily="18" charset="0"/>
        <a:buChar char="•"/>
        <a:defRPr sz="24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22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20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1711325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6pPr>
      <a:lvl7pPr marL="20002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7pPr>
      <a:lvl8pPr marL="2290763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8pPr>
      <a:lvl9pPr marL="25717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930" y="2962245"/>
            <a:ext cx="8665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Book Antiqua"/>
                <a:cs typeface="Book Antiqua"/>
              </a:rPr>
              <a:t>Suleyman Coskun</a:t>
            </a:r>
            <a:endParaRPr lang="en-US" sz="2000" b="1" dirty="0">
              <a:latin typeface="Book Antiqua"/>
              <a:cs typeface="Book Antiqu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97" y="228601"/>
            <a:ext cx="2670984" cy="1003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2199"/>
          <a:stretch/>
        </p:blipFill>
        <p:spPr>
          <a:xfrm>
            <a:off x="6870700" y="228601"/>
            <a:ext cx="2057400" cy="12717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6930" y="6406634"/>
            <a:ext cx="866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May 16, 2013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2800" y="1690299"/>
            <a:ext cx="7404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Salt Top Imaging </a:t>
            </a:r>
          </a:p>
          <a:p>
            <a:pPr algn="ctr"/>
            <a:r>
              <a:rPr lang="en-US" sz="2400" dirty="0" smtClean="0"/>
              <a:t>Pierce Junction Oilfield, Houston 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2452023" y="4172996"/>
            <a:ext cx="42355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AGL Research and Update </a:t>
            </a:r>
            <a:r>
              <a:rPr lang="en-US" sz="2000" b="1" dirty="0" smtClean="0">
                <a:solidFill>
                  <a:schemeClr val="bg1"/>
                </a:solidFill>
              </a:rPr>
              <a:t>Meeting</a:t>
            </a:r>
            <a:endParaRPr lang="en-US" sz="2000" b="1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792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931863" y="215153"/>
            <a:ext cx="7583488" cy="1283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/>
              <a:t>Seismic DATA PROCESSING</a:t>
            </a:r>
            <a:br>
              <a:rPr lang="en-US" sz="3200" smtClean="0"/>
            </a:br>
            <a:r>
              <a:rPr lang="en-US" sz="3200" smtClean="0"/>
              <a:t>vertical component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" t="10662" r="1603" b="8864"/>
          <a:stretch/>
        </p:blipFill>
        <p:spPr>
          <a:xfrm>
            <a:off x="120769" y="1498320"/>
            <a:ext cx="8945593" cy="502057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609600" y="3050008"/>
            <a:ext cx="8191500" cy="150461"/>
          </a:xfrm>
          <a:custGeom>
            <a:avLst/>
            <a:gdLst>
              <a:gd name="connsiteX0" fmla="*/ 0 w 8191500"/>
              <a:gd name="connsiteY0" fmla="*/ 128621 h 150461"/>
              <a:gd name="connsiteX1" fmla="*/ 332014 w 8191500"/>
              <a:gd name="connsiteY1" fmla="*/ 139506 h 150461"/>
              <a:gd name="connsiteX2" fmla="*/ 865414 w 8191500"/>
              <a:gd name="connsiteY2" fmla="*/ 150392 h 150461"/>
              <a:gd name="connsiteX3" fmla="*/ 1387929 w 8191500"/>
              <a:gd name="connsiteY3" fmla="*/ 134063 h 150461"/>
              <a:gd name="connsiteX4" fmla="*/ 1747157 w 8191500"/>
              <a:gd name="connsiteY4" fmla="*/ 106849 h 150461"/>
              <a:gd name="connsiteX5" fmla="*/ 2100943 w 8191500"/>
              <a:gd name="connsiteY5" fmla="*/ 85078 h 150461"/>
              <a:gd name="connsiteX6" fmla="*/ 2552700 w 8191500"/>
              <a:gd name="connsiteY6" fmla="*/ 95963 h 150461"/>
              <a:gd name="connsiteX7" fmla="*/ 2797629 w 8191500"/>
              <a:gd name="connsiteY7" fmla="*/ 106849 h 150461"/>
              <a:gd name="connsiteX8" fmla="*/ 3020786 w 8191500"/>
              <a:gd name="connsiteY8" fmla="*/ 101406 h 150461"/>
              <a:gd name="connsiteX9" fmla="*/ 3205843 w 8191500"/>
              <a:gd name="connsiteY9" fmla="*/ 117735 h 150461"/>
              <a:gd name="connsiteX10" fmla="*/ 3543300 w 8191500"/>
              <a:gd name="connsiteY10" fmla="*/ 117735 h 150461"/>
              <a:gd name="connsiteX11" fmla="*/ 3973286 w 8191500"/>
              <a:gd name="connsiteY11" fmla="*/ 106849 h 150461"/>
              <a:gd name="connsiteX12" fmla="*/ 4294414 w 8191500"/>
              <a:gd name="connsiteY12" fmla="*/ 57863 h 150461"/>
              <a:gd name="connsiteX13" fmla="*/ 4637314 w 8191500"/>
              <a:gd name="connsiteY13" fmla="*/ 46978 h 150461"/>
              <a:gd name="connsiteX14" fmla="*/ 5034643 w 8191500"/>
              <a:gd name="connsiteY14" fmla="*/ 41535 h 150461"/>
              <a:gd name="connsiteX15" fmla="*/ 5551714 w 8191500"/>
              <a:gd name="connsiteY15" fmla="*/ 36092 h 150461"/>
              <a:gd name="connsiteX16" fmla="*/ 5840186 w 8191500"/>
              <a:gd name="connsiteY16" fmla="*/ 3435 h 150461"/>
              <a:gd name="connsiteX17" fmla="*/ 6286500 w 8191500"/>
              <a:gd name="connsiteY17" fmla="*/ 3435 h 150461"/>
              <a:gd name="connsiteX18" fmla="*/ 6770914 w 8191500"/>
              <a:gd name="connsiteY18" fmla="*/ 25206 h 150461"/>
              <a:gd name="connsiteX19" fmla="*/ 7538357 w 8191500"/>
              <a:gd name="connsiteY19" fmla="*/ 25206 h 150461"/>
              <a:gd name="connsiteX20" fmla="*/ 7973786 w 8191500"/>
              <a:gd name="connsiteY20" fmla="*/ 30649 h 150461"/>
              <a:gd name="connsiteX21" fmla="*/ 8191500 w 8191500"/>
              <a:gd name="connsiteY21" fmla="*/ 36092 h 150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191500" h="150461">
                <a:moveTo>
                  <a:pt x="0" y="128621"/>
                </a:moveTo>
                <a:lnTo>
                  <a:pt x="332014" y="139506"/>
                </a:lnTo>
                <a:cubicBezTo>
                  <a:pt x="476250" y="143135"/>
                  <a:pt x="689428" y="151299"/>
                  <a:pt x="865414" y="150392"/>
                </a:cubicBezTo>
                <a:cubicBezTo>
                  <a:pt x="1041400" y="149485"/>
                  <a:pt x="1240972" y="141320"/>
                  <a:pt x="1387929" y="134063"/>
                </a:cubicBezTo>
                <a:cubicBezTo>
                  <a:pt x="1534886" y="126806"/>
                  <a:pt x="1747157" y="106849"/>
                  <a:pt x="1747157" y="106849"/>
                </a:cubicBezTo>
                <a:cubicBezTo>
                  <a:pt x="1865993" y="98685"/>
                  <a:pt x="1966686" y="86892"/>
                  <a:pt x="2100943" y="85078"/>
                </a:cubicBezTo>
                <a:cubicBezTo>
                  <a:pt x="2235200" y="83264"/>
                  <a:pt x="2436586" y="92334"/>
                  <a:pt x="2552700" y="95963"/>
                </a:cubicBezTo>
                <a:cubicBezTo>
                  <a:pt x="2668814" y="99591"/>
                  <a:pt x="2719615" y="105942"/>
                  <a:pt x="2797629" y="106849"/>
                </a:cubicBezTo>
                <a:cubicBezTo>
                  <a:pt x="2875643" y="107756"/>
                  <a:pt x="2952750" y="99592"/>
                  <a:pt x="3020786" y="101406"/>
                </a:cubicBezTo>
                <a:cubicBezTo>
                  <a:pt x="3088822" y="103220"/>
                  <a:pt x="3118757" y="115014"/>
                  <a:pt x="3205843" y="117735"/>
                </a:cubicBezTo>
                <a:cubicBezTo>
                  <a:pt x="3292929" y="120456"/>
                  <a:pt x="3415393" y="119549"/>
                  <a:pt x="3543300" y="117735"/>
                </a:cubicBezTo>
                <a:cubicBezTo>
                  <a:pt x="3671207" y="115921"/>
                  <a:pt x="3848100" y="116828"/>
                  <a:pt x="3973286" y="106849"/>
                </a:cubicBezTo>
                <a:cubicBezTo>
                  <a:pt x="4098472" y="96870"/>
                  <a:pt x="4183743" y="67841"/>
                  <a:pt x="4294414" y="57863"/>
                </a:cubicBezTo>
                <a:cubicBezTo>
                  <a:pt x="4405085" y="47885"/>
                  <a:pt x="4637314" y="46978"/>
                  <a:pt x="4637314" y="46978"/>
                </a:cubicBezTo>
                <a:lnTo>
                  <a:pt x="5034643" y="41535"/>
                </a:lnTo>
                <a:lnTo>
                  <a:pt x="5551714" y="36092"/>
                </a:lnTo>
                <a:cubicBezTo>
                  <a:pt x="5685971" y="29742"/>
                  <a:pt x="5717722" y="8878"/>
                  <a:pt x="5840186" y="3435"/>
                </a:cubicBezTo>
                <a:cubicBezTo>
                  <a:pt x="5962650" y="-2008"/>
                  <a:pt x="6131379" y="-194"/>
                  <a:pt x="6286500" y="3435"/>
                </a:cubicBezTo>
                <a:cubicBezTo>
                  <a:pt x="6441621" y="7063"/>
                  <a:pt x="6562271" y="21578"/>
                  <a:pt x="6770914" y="25206"/>
                </a:cubicBezTo>
                <a:cubicBezTo>
                  <a:pt x="6979557" y="28834"/>
                  <a:pt x="7538357" y="25206"/>
                  <a:pt x="7538357" y="25206"/>
                </a:cubicBezTo>
                <a:lnTo>
                  <a:pt x="7973786" y="30649"/>
                </a:lnTo>
                <a:lnTo>
                  <a:pt x="8191500" y="36092"/>
                </a:lnTo>
              </a:path>
            </a:pathLst>
          </a:custGeom>
          <a:noFill/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68820" y="3185298"/>
            <a:ext cx="1047082" cy="2616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2"/>
                </a:solidFill>
              </a:rPr>
              <a:t>Top of the salt</a:t>
            </a:r>
          </a:p>
        </p:txBody>
      </p:sp>
      <p:sp>
        <p:nvSpPr>
          <p:cNvPr id="7" name="Freeform 6"/>
          <p:cNvSpPr/>
          <p:nvPr/>
        </p:nvSpPr>
        <p:spPr>
          <a:xfrm>
            <a:off x="614680" y="2768454"/>
            <a:ext cx="3027133" cy="47371"/>
          </a:xfrm>
          <a:custGeom>
            <a:avLst/>
            <a:gdLst>
              <a:gd name="connsiteX0" fmla="*/ 0 w 3027133"/>
              <a:gd name="connsiteY0" fmla="*/ 30626 h 47371"/>
              <a:gd name="connsiteX1" fmla="*/ 71120 w 3027133"/>
              <a:gd name="connsiteY1" fmla="*/ 30626 h 47371"/>
              <a:gd name="connsiteX2" fmla="*/ 147320 w 3027133"/>
              <a:gd name="connsiteY2" fmla="*/ 25546 h 47371"/>
              <a:gd name="connsiteX3" fmla="*/ 213360 w 3027133"/>
              <a:gd name="connsiteY3" fmla="*/ 20466 h 47371"/>
              <a:gd name="connsiteX4" fmla="*/ 325120 w 3027133"/>
              <a:gd name="connsiteY4" fmla="*/ 25546 h 47371"/>
              <a:gd name="connsiteX5" fmla="*/ 492760 w 3027133"/>
              <a:gd name="connsiteY5" fmla="*/ 45866 h 47371"/>
              <a:gd name="connsiteX6" fmla="*/ 609600 w 3027133"/>
              <a:gd name="connsiteY6" fmla="*/ 45866 h 47371"/>
              <a:gd name="connsiteX7" fmla="*/ 828040 w 3027133"/>
              <a:gd name="connsiteY7" fmla="*/ 40786 h 47371"/>
              <a:gd name="connsiteX8" fmla="*/ 985520 w 3027133"/>
              <a:gd name="connsiteY8" fmla="*/ 25546 h 47371"/>
              <a:gd name="connsiteX9" fmla="*/ 1122680 w 3027133"/>
              <a:gd name="connsiteY9" fmla="*/ 15386 h 47371"/>
              <a:gd name="connsiteX10" fmla="*/ 1366520 w 3027133"/>
              <a:gd name="connsiteY10" fmla="*/ 5226 h 47371"/>
              <a:gd name="connsiteX11" fmla="*/ 1529080 w 3027133"/>
              <a:gd name="connsiteY11" fmla="*/ 15386 h 47371"/>
              <a:gd name="connsiteX12" fmla="*/ 1656080 w 3027133"/>
              <a:gd name="connsiteY12" fmla="*/ 25546 h 47371"/>
              <a:gd name="connsiteX13" fmla="*/ 1742440 w 3027133"/>
              <a:gd name="connsiteY13" fmla="*/ 35706 h 47371"/>
              <a:gd name="connsiteX14" fmla="*/ 1864360 w 3027133"/>
              <a:gd name="connsiteY14" fmla="*/ 40786 h 47371"/>
              <a:gd name="connsiteX15" fmla="*/ 2077720 w 3027133"/>
              <a:gd name="connsiteY15" fmla="*/ 35706 h 47371"/>
              <a:gd name="connsiteX16" fmla="*/ 2494280 w 3027133"/>
              <a:gd name="connsiteY16" fmla="*/ 10306 h 47371"/>
              <a:gd name="connsiteX17" fmla="*/ 2961640 w 3027133"/>
              <a:gd name="connsiteY17" fmla="*/ 146 h 47371"/>
              <a:gd name="connsiteX18" fmla="*/ 3012440 w 3027133"/>
              <a:gd name="connsiteY18" fmla="*/ 5226 h 4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27133" h="47371">
                <a:moveTo>
                  <a:pt x="0" y="30626"/>
                </a:moveTo>
                <a:cubicBezTo>
                  <a:pt x="23283" y="31049"/>
                  <a:pt x="46567" y="31473"/>
                  <a:pt x="71120" y="30626"/>
                </a:cubicBezTo>
                <a:cubicBezTo>
                  <a:pt x="95673" y="29779"/>
                  <a:pt x="147320" y="25546"/>
                  <a:pt x="147320" y="25546"/>
                </a:cubicBezTo>
                <a:cubicBezTo>
                  <a:pt x="171027" y="23853"/>
                  <a:pt x="183727" y="20466"/>
                  <a:pt x="213360" y="20466"/>
                </a:cubicBezTo>
                <a:cubicBezTo>
                  <a:pt x="242993" y="20466"/>
                  <a:pt x="278553" y="21313"/>
                  <a:pt x="325120" y="25546"/>
                </a:cubicBezTo>
                <a:cubicBezTo>
                  <a:pt x="371687" y="29779"/>
                  <a:pt x="445347" y="42479"/>
                  <a:pt x="492760" y="45866"/>
                </a:cubicBezTo>
                <a:cubicBezTo>
                  <a:pt x="540173" y="49253"/>
                  <a:pt x="609600" y="45866"/>
                  <a:pt x="609600" y="45866"/>
                </a:cubicBezTo>
                <a:cubicBezTo>
                  <a:pt x="665480" y="45019"/>
                  <a:pt x="765387" y="44173"/>
                  <a:pt x="828040" y="40786"/>
                </a:cubicBezTo>
                <a:cubicBezTo>
                  <a:pt x="890693" y="37399"/>
                  <a:pt x="936413" y="29779"/>
                  <a:pt x="985520" y="25546"/>
                </a:cubicBezTo>
                <a:cubicBezTo>
                  <a:pt x="1034627" y="21313"/>
                  <a:pt x="1059180" y="18773"/>
                  <a:pt x="1122680" y="15386"/>
                </a:cubicBezTo>
                <a:cubicBezTo>
                  <a:pt x="1186180" y="11999"/>
                  <a:pt x="1298787" y="5226"/>
                  <a:pt x="1366520" y="5226"/>
                </a:cubicBezTo>
                <a:cubicBezTo>
                  <a:pt x="1434253" y="5226"/>
                  <a:pt x="1529080" y="15386"/>
                  <a:pt x="1529080" y="15386"/>
                </a:cubicBezTo>
                <a:lnTo>
                  <a:pt x="1656080" y="25546"/>
                </a:lnTo>
                <a:cubicBezTo>
                  <a:pt x="1691640" y="28933"/>
                  <a:pt x="1707727" y="33166"/>
                  <a:pt x="1742440" y="35706"/>
                </a:cubicBezTo>
                <a:cubicBezTo>
                  <a:pt x="1777153" y="38246"/>
                  <a:pt x="1808480" y="40786"/>
                  <a:pt x="1864360" y="40786"/>
                </a:cubicBezTo>
                <a:cubicBezTo>
                  <a:pt x="1920240" y="40786"/>
                  <a:pt x="1972733" y="40786"/>
                  <a:pt x="2077720" y="35706"/>
                </a:cubicBezTo>
                <a:cubicBezTo>
                  <a:pt x="2182707" y="30626"/>
                  <a:pt x="2346960" y="16233"/>
                  <a:pt x="2494280" y="10306"/>
                </a:cubicBezTo>
                <a:cubicBezTo>
                  <a:pt x="2641600" y="4379"/>
                  <a:pt x="2875280" y="993"/>
                  <a:pt x="2961640" y="146"/>
                </a:cubicBezTo>
                <a:cubicBezTo>
                  <a:pt x="3048000" y="-701"/>
                  <a:pt x="3030220" y="2262"/>
                  <a:pt x="3012440" y="5226"/>
                </a:cubicBezTo>
              </a:path>
            </a:pathLst>
          </a:custGeom>
          <a:noFill/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505960" y="2722839"/>
            <a:ext cx="4312920" cy="119564"/>
          </a:xfrm>
          <a:custGeom>
            <a:avLst/>
            <a:gdLst>
              <a:gd name="connsiteX0" fmla="*/ 0 w 4312920"/>
              <a:gd name="connsiteY0" fmla="*/ 51759 h 120481"/>
              <a:gd name="connsiteX1" fmla="*/ 167640 w 4312920"/>
              <a:gd name="connsiteY1" fmla="*/ 51759 h 120481"/>
              <a:gd name="connsiteX2" fmla="*/ 447040 w 4312920"/>
              <a:gd name="connsiteY2" fmla="*/ 72079 h 120481"/>
              <a:gd name="connsiteX3" fmla="*/ 406400 w 4312920"/>
              <a:gd name="connsiteY3" fmla="*/ 46679 h 120481"/>
              <a:gd name="connsiteX4" fmla="*/ 482600 w 4312920"/>
              <a:gd name="connsiteY4" fmla="*/ 36519 h 120481"/>
              <a:gd name="connsiteX5" fmla="*/ 838200 w 4312920"/>
              <a:gd name="connsiteY5" fmla="*/ 36519 h 120481"/>
              <a:gd name="connsiteX6" fmla="*/ 1056640 w 4312920"/>
              <a:gd name="connsiteY6" fmla="*/ 26359 h 120481"/>
              <a:gd name="connsiteX7" fmla="*/ 1178560 w 4312920"/>
              <a:gd name="connsiteY7" fmla="*/ 6039 h 120481"/>
              <a:gd name="connsiteX8" fmla="*/ 1315720 w 4312920"/>
              <a:gd name="connsiteY8" fmla="*/ 959 h 120481"/>
              <a:gd name="connsiteX9" fmla="*/ 1412240 w 4312920"/>
              <a:gd name="connsiteY9" fmla="*/ 6039 h 120481"/>
              <a:gd name="connsiteX10" fmla="*/ 1595120 w 4312920"/>
              <a:gd name="connsiteY10" fmla="*/ 56839 h 120481"/>
              <a:gd name="connsiteX11" fmla="*/ 1737360 w 4312920"/>
              <a:gd name="connsiteY11" fmla="*/ 77159 h 120481"/>
              <a:gd name="connsiteX12" fmla="*/ 1823720 w 4312920"/>
              <a:gd name="connsiteY12" fmla="*/ 41599 h 120481"/>
              <a:gd name="connsiteX13" fmla="*/ 1960880 w 4312920"/>
              <a:gd name="connsiteY13" fmla="*/ 31439 h 120481"/>
              <a:gd name="connsiteX14" fmla="*/ 2194560 w 4312920"/>
              <a:gd name="connsiteY14" fmla="*/ 56839 h 120481"/>
              <a:gd name="connsiteX15" fmla="*/ 2484120 w 4312920"/>
              <a:gd name="connsiteY15" fmla="*/ 72079 h 120481"/>
              <a:gd name="connsiteX16" fmla="*/ 2768600 w 4312920"/>
              <a:gd name="connsiteY16" fmla="*/ 112719 h 120481"/>
              <a:gd name="connsiteX17" fmla="*/ 2976880 w 4312920"/>
              <a:gd name="connsiteY17" fmla="*/ 112719 h 120481"/>
              <a:gd name="connsiteX18" fmla="*/ 3103880 w 4312920"/>
              <a:gd name="connsiteY18" fmla="*/ 82239 h 120481"/>
              <a:gd name="connsiteX19" fmla="*/ 3373120 w 4312920"/>
              <a:gd name="connsiteY19" fmla="*/ 92399 h 120481"/>
              <a:gd name="connsiteX20" fmla="*/ 3550920 w 4312920"/>
              <a:gd name="connsiteY20" fmla="*/ 97479 h 120481"/>
              <a:gd name="connsiteX21" fmla="*/ 3728720 w 4312920"/>
              <a:gd name="connsiteY21" fmla="*/ 97479 h 120481"/>
              <a:gd name="connsiteX22" fmla="*/ 3789680 w 4312920"/>
              <a:gd name="connsiteY22" fmla="*/ 87319 h 120481"/>
              <a:gd name="connsiteX23" fmla="*/ 3855720 w 4312920"/>
              <a:gd name="connsiteY23" fmla="*/ 117799 h 120481"/>
              <a:gd name="connsiteX24" fmla="*/ 3972560 w 4312920"/>
              <a:gd name="connsiteY24" fmla="*/ 117799 h 120481"/>
              <a:gd name="connsiteX25" fmla="*/ 4104640 w 4312920"/>
              <a:gd name="connsiteY25" fmla="*/ 107639 h 120481"/>
              <a:gd name="connsiteX26" fmla="*/ 4226560 w 4312920"/>
              <a:gd name="connsiteY26" fmla="*/ 107639 h 120481"/>
              <a:gd name="connsiteX27" fmla="*/ 4312920 w 4312920"/>
              <a:gd name="connsiteY27" fmla="*/ 102559 h 120481"/>
              <a:gd name="connsiteX0" fmla="*/ 0 w 4312920"/>
              <a:gd name="connsiteY0" fmla="*/ 50842 h 119564"/>
              <a:gd name="connsiteX1" fmla="*/ 167640 w 4312920"/>
              <a:gd name="connsiteY1" fmla="*/ 50842 h 119564"/>
              <a:gd name="connsiteX2" fmla="*/ 447040 w 4312920"/>
              <a:gd name="connsiteY2" fmla="*/ 71162 h 119564"/>
              <a:gd name="connsiteX3" fmla="*/ 406400 w 4312920"/>
              <a:gd name="connsiteY3" fmla="*/ 45762 h 119564"/>
              <a:gd name="connsiteX4" fmla="*/ 482600 w 4312920"/>
              <a:gd name="connsiteY4" fmla="*/ 35602 h 119564"/>
              <a:gd name="connsiteX5" fmla="*/ 838200 w 4312920"/>
              <a:gd name="connsiteY5" fmla="*/ 35602 h 119564"/>
              <a:gd name="connsiteX6" fmla="*/ 1056640 w 4312920"/>
              <a:gd name="connsiteY6" fmla="*/ 25442 h 119564"/>
              <a:gd name="connsiteX7" fmla="*/ 1178560 w 4312920"/>
              <a:gd name="connsiteY7" fmla="*/ 5122 h 119564"/>
              <a:gd name="connsiteX8" fmla="*/ 1315720 w 4312920"/>
              <a:gd name="connsiteY8" fmla="*/ 42 h 119564"/>
              <a:gd name="connsiteX9" fmla="*/ 1412240 w 4312920"/>
              <a:gd name="connsiteY9" fmla="*/ 5122 h 119564"/>
              <a:gd name="connsiteX10" fmla="*/ 1661160 w 4312920"/>
              <a:gd name="connsiteY10" fmla="*/ 35602 h 119564"/>
              <a:gd name="connsiteX11" fmla="*/ 1737360 w 4312920"/>
              <a:gd name="connsiteY11" fmla="*/ 76242 h 119564"/>
              <a:gd name="connsiteX12" fmla="*/ 1823720 w 4312920"/>
              <a:gd name="connsiteY12" fmla="*/ 40682 h 119564"/>
              <a:gd name="connsiteX13" fmla="*/ 1960880 w 4312920"/>
              <a:gd name="connsiteY13" fmla="*/ 30522 h 119564"/>
              <a:gd name="connsiteX14" fmla="*/ 2194560 w 4312920"/>
              <a:gd name="connsiteY14" fmla="*/ 55922 h 119564"/>
              <a:gd name="connsiteX15" fmla="*/ 2484120 w 4312920"/>
              <a:gd name="connsiteY15" fmla="*/ 71162 h 119564"/>
              <a:gd name="connsiteX16" fmla="*/ 2768600 w 4312920"/>
              <a:gd name="connsiteY16" fmla="*/ 111802 h 119564"/>
              <a:gd name="connsiteX17" fmla="*/ 2976880 w 4312920"/>
              <a:gd name="connsiteY17" fmla="*/ 111802 h 119564"/>
              <a:gd name="connsiteX18" fmla="*/ 3103880 w 4312920"/>
              <a:gd name="connsiteY18" fmla="*/ 81322 h 119564"/>
              <a:gd name="connsiteX19" fmla="*/ 3373120 w 4312920"/>
              <a:gd name="connsiteY19" fmla="*/ 91482 h 119564"/>
              <a:gd name="connsiteX20" fmla="*/ 3550920 w 4312920"/>
              <a:gd name="connsiteY20" fmla="*/ 96562 h 119564"/>
              <a:gd name="connsiteX21" fmla="*/ 3728720 w 4312920"/>
              <a:gd name="connsiteY21" fmla="*/ 96562 h 119564"/>
              <a:gd name="connsiteX22" fmla="*/ 3789680 w 4312920"/>
              <a:gd name="connsiteY22" fmla="*/ 86402 h 119564"/>
              <a:gd name="connsiteX23" fmla="*/ 3855720 w 4312920"/>
              <a:gd name="connsiteY23" fmla="*/ 116882 h 119564"/>
              <a:gd name="connsiteX24" fmla="*/ 3972560 w 4312920"/>
              <a:gd name="connsiteY24" fmla="*/ 116882 h 119564"/>
              <a:gd name="connsiteX25" fmla="*/ 4104640 w 4312920"/>
              <a:gd name="connsiteY25" fmla="*/ 106722 h 119564"/>
              <a:gd name="connsiteX26" fmla="*/ 4226560 w 4312920"/>
              <a:gd name="connsiteY26" fmla="*/ 106722 h 119564"/>
              <a:gd name="connsiteX27" fmla="*/ 4312920 w 4312920"/>
              <a:gd name="connsiteY27" fmla="*/ 101642 h 119564"/>
              <a:gd name="connsiteX0" fmla="*/ 0 w 4312920"/>
              <a:gd name="connsiteY0" fmla="*/ 50842 h 119564"/>
              <a:gd name="connsiteX1" fmla="*/ 167640 w 4312920"/>
              <a:gd name="connsiteY1" fmla="*/ 50842 h 119564"/>
              <a:gd name="connsiteX2" fmla="*/ 447040 w 4312920"/>
              <a:gd name="connsiteY2" fmla="*/ 71162 h 119564"/>
              <a:gd name="connsiteX3" fmla="*/ 406400 w 4312920"/>
              <a:gd name="connsiteY3" fmla="*/ 45762 h 119564"/>
              <a:gd name="connsiteX4" fmla="*/ 482600 w 4312920"/>
              <a:gd name="connsiteY4" fmla="*/ 35602 h 119564"/>
              <a:gd name="connsiteX5" fmla="*/ 838200 w 4312920"/>
              <a:gd name="connsiteY5" fmla="*/ 35602 h 119564"/>
              <a:gd name="connsiteX6" fmla="*/ 1056640 w 4312920"/>
              <a:gd name="connsiteY6" fmla="*/ 25442 h 119564"/>
              <a:gd name="connsiteX7" fmla="*/ 1178560 w 4312920"/>
              <a:gd name="connsiteY7" fmla="*/ 5122 h 119564"/>
              <a:gd name="connsiteX8" fmla="*/ 1315720 w 4312920"/>
              <a:gd name="connsiteY8" fmla="*/ 42 h 119564"/>
              <a:gd name="connsiteX9" fmla="*/ 1412240 w 4312920"/>
              <a:gd name="connsiteY9" fmla="*/ 5122 h 119564"/>
              <a:gd name="connsiteX10" fmla="*/ 1661160 w 4312920"/>
              <a:gd name="connsiteY10" fmla="*/ 35602 h 119564"/>
              <a:gd name="connsiteX11" fmla="*/ 1747520 w 4312920"/>
              <a:gd name="connsiteY11" fmla="*/ 35602 h 119564"/>
              <a:gd name="connsiteX12" fmla="*/ 1823720 w 4312920"/>
              <a:gd name="connsiteY12" fmla="*/ 40682 h 119564"/>
              <a:gd name="connsiteX13" fmla="*/ 1960880 w 4312920"/>
              <a:gd name="connsiteY13" fmla="*/ 30522 h 119564"/>
              <a:gd name="connsiteX14" fmla="*/ 2194560 w 4312920"/>
              <a:gd name="connsiteY14" fmla="*/ 55922 h 119564"/>
              <a:gd name="connsiteX15" fmla="*/ 2484120 w 4312920"/>
              <a:gd name="connsiteY15" fmla="*/ 71162 h 119564"/>
              <a:gd name="connsiteX16" fmla="*/ 2768600 w 4312920"/>
              <a:gd name="connsiteY16" fmla="*/ 111802 h 119564"/>
              <a:gd name="connsiteX17" fmla="*/ 2976880 w 4312920"/>
              <a:gd name="connsiteY17" fmla="*/ 111802 h 119564"/>
              <a:gd name="connsiteX18" fmla="*/ 3103880 w 4312920"/>
              <a:gd name="connsiteY18" fmla="*/ 81322 h 119564"/>
              <a:gd name="connsiteX19" fmla="*/ 3373120 w 4312920"/>
              <a:gd name="connsiteY19" fmla="*/ 91482 h 119564"/>
              <a:gd name="connsiteX20" fmla="*/ 3550920 w 4312920"/>
              <a:gd name="connsiteY20" fmla="*/ 96562 h 119564"/>
              <a:gd name="connsiteX21" fmla="*/ 3728720 w 4312920"/>
              <a:gd name="connsiteY21" fmla="*/ 96562 h 119564"/>
              <a:gd name="connsiteX22" fmla="*/ 3789680 w 4312920"/>
              <a:gd name="connsiteY22" fmla="*/ 86402 h 119564"/>
              <a:gd name="connsiteX23" fmla="*/ 3855720 w 4312920"/>
              <a:gd name="connsiteY23" fmla="*/ 116882 h 119564"/>
              <a:gd name="connsiteX24" fmla="*/ 3972560 w 4312920"/>
              <a:gd name="connsiteY24" fmla="*/ 116882 h 119564"/>
              <a:gd name="connsiteX25" fmla="*/ 4104640 w 4312920"/>
              <a:gd name="connsiteY25" fmla="*/ 106722 h 119564"/>
              <a:gd name="connsiteX26" fmla="*/ 4226560 w 4312920"/>
              <a:gd name="connsiteY26" fmla="*/ 106722 h 119564"/>
              <a:gd name="connsiteX27" fmla="*/ 4312920 w 4312920"/>
              <a:gd name="connsiteY27" fmla="*/ 101642 h 119564"/>
              <a:gd name="connsiteX0" fmla="*/ 0 w 4312920"/>
              <a:gd name="connsiteY0" fmla="*/ 50842 h 119564"/>
              <a:gd name="connsiteX1" fmla="*/ 167640 w 4312920"/>
              <a:gd name="connsiteY1" fmla="*/ 50842 h 119564"/>
              <a:gd name="connsiteX2" fmla="*/ 406400 w 4312920"/>
              <a:gd name="connsiteY2" fmla="*/ 45762 h 119564"/>
              <a:gd name="connsiteX3" fmla="*/ 482600 w 4312920"/>
              <a:gd name="connsiteY3" fmla="*/ 35602 h 119564"/>
              <a:gd name="connsiteX4" fmla="*/ 838200 w 4312920"/>
              <a:gd name="connsiteY4" fmla="*/ 35602 h 119564"/>
              <a:gd name="connsiteX5" fmla="*/ 1056640 w 4312920"/>
              <a:gd name="connsiteY5" fmla="*/ 25442 h 119564"/>
              <a:gd name="connsiteX6" fmla="*/ 1178560 w 4312920"/>
              <a:gd name="connsiteY6" fmla="*/ 5122 h 119564"/>
              <a:gd name="connsiteX7" fmla="*/ 1315720 w 4312920"/>
              <a:gd name="connsiteY7" fmla="*/ 42 h 119564"/>
              <a:gd name="connsiteX8" fmla="*/ 1412240 w 4312920"/>
              <a:gd name="connsiteY8" fmla="*/ 5122 h 119564"/>
              <a:gd name="connsiteX9" fmla="*/ 1661160 w 4312920"/>
              <a:gd name="connsiteY9" fmla="*/ 35602 h 119564"/>
              <a:gd name="connsiteX10" fmla="*/ 1747520 w 4312920"/>
              <a:gd name="connsiteY10" fmla="*/ 35602 h 119564"/>
              <a:gd name="connsiteX11" fmla="*/ 1823720 w 4312920"/>
              <a:gd name="connsiteY11" fmla="*/ 40682 h 119564"/>
              <a:gd name="connsiteX12" fmla="*/ 1960880 w 4312920"/>
              <a:gd name="connsiteY12" fmla="*/ 30522 h 119564"/>
              <a:gd name="connsiteX13" fmla="*/ 2194560 w 4312920"/>
              <a:gd name="connsiteY13" fmla="*/ 55922 h 119564"/>
              <a:gd name="connsiteX14" fmla="*/ 2484120 w 4312920"/>
              <a:gd name="connsiteY14" fmla="*/ 71162 h 119564"/>
              <a:gd name="connsiteX15" fmla="*/ 2768600 w 4312920"/>
              <a:gd name="connsiteY15" fmla="*/ 111802 h 119564"/>
              <a:gd name="connsiteX16" fmla="*/ 2976880 w 4312920"/>
              <a:gd name="connsiteY16" fmla="*/ 111802 h 119564"/>
              <a:gd name="connsiteX17" fmla="*/ 3103880 w 4312920"/>
              <a:gd name="connsiteY17" fmla="*/ 81322 h 119564"/>
              <a:gd name="connsiteX18" fmla="*/ 3373120 w 4312920"/>
              <a:gd name="connsiteY18" fmla="*/ 91482 h 119564"/>
              <a:gd name="connsiteX19" fmla="*/ 3550920 w 4312920"/>
              <a:gd name="connsiteY19" fmla="*/ 96562 h 119564"/>
              <a:gd name="connsiteX20" fmla="*/ 3728720 w 4312920"/>
              <a:gd name="connsiteY20" fmla="*/ 96562 h 119564"/>
              <a:gd name="connsiteX21" fmla="*/ 3789680 w 4312920"/>
              <a:gd name="connsiteY21" fmla="*/ 86402 h 119564"/>
              <a:gd name="connsiteX22" fmla="*/ 3855720 w 4312920"/>
              <a:gd name="connsiteY22" fmla="*/ 116882 h 119564"/>
              <a:gd name="connsiteX23" fmla="*/ 3972560 w 4312920"/>
              <a:gd name="connsiteY23" fmla="*/ 116882 h 119564"/>
              <a:gd name="connsiteX24" fmla="*/ 4104640 w 4312920"/>
              <a:gd name="connsiteY24" fmla="*/ 106722 h 119564"/>
              <a:gd name="connsiteX25" fmla="*/ 4226560 w 4312920"/>
              <a:gd name="connsiteY25" fmla="*/ 106722 h 119564"/>
              <a:gd name="connsiteX26" fmla="*/ 4312920 w 4312920"/>
              <a:gd name="connsiteY26" fmla="*/ 101642 h 11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312920" h="119564">
                <a:moveTo>
                  <a:pt x="0" y="50842"/>
                </a:moveTo>
                <a:cubicBezTo>
                  <a:pt x="46566" y="49148"/>
                  <a:pt x="99907" y="51689"/>
                  <a:pt x="167640" y="50842"/>
                </a:cubicBezTo>
                <a:lnTo>
                  <a:pt x="406400" y="45762"/>
                </a:lnTo>
                <a:cubicBezTo>
                  <a:pt x="458893" y="43222"/>
                  <a:pt x="410633" y="37295"/>
                  <a:pt x="482600" y="35602"/>
                </a:cubicBezTo>
                <a:cubicBezTo>
                  <a:pt x="554567" y="33909"/>
                  <a:pt x="742527" y="37295"/>
                  <a:pt x="838200" y="35602"/>
                </a:cubicBezTo>
                <a:cubicBezTo>
                  <a:pt x="933873" y="33909"/>
                  <a:pt x="999913" y="30522"/>
                  <a:pt x="1056640" y="25442"/>
                </a:cubicBezTo>
                <a:cubicBezTo>
                  <a:pt x="1113367" y="20362"/>
                  <a:pt x="1135380" y="9355"/>
                  <a:pt x="1178560" y="5122"/>
                </a:cubicBezTo>
                <a:cubicBezTo>
                  <a:pt x="1221740" y="889"/>
                  <a:pt x="1276773" y="42"/>
                  <a:pt x="1315720" y="42"/>
                </a:cubicBezTo>
                <a:cubicBezTo>
                  <a:pt x="1354667" y="42"/>
                  <a:pt x="1354667" y="-805"/>
                  <a:pt x="1412240" y="5122"/>
                </a:cubicBezTo>
                <a:cubicBezTo>
                  <a:pt x="1469813" y="11049"/>
                  <a:pt x="1605280" y="30522"/>
                  <a:pt x="1661160" y="35602"/>
                </a:cubicBezTo>
                <a:cubicBezTo>
                  <a:pt x="1717040" y="40682"/>
                  <a:pt x="1720427" y="34755"/>
                  <a:pt x="1747520" y="35602"/>
                </a:cubicBezTo>
                <a:cubicBezTo>
                  <a:pt x="1774613" y="36449"/>
                  <a:pt x="1788160" y="41529"/>
                  <a:pt x="1823720" y="40682"/>
                </a:cubicBezTo>
                <a:cubicBezTo>
                  <a:pt x="1859280" y="39835"/>
                  <a:pt x="1899073" y="27982"/>
                  <a:pt x="1960880" y="30522"/>
                </a:cubicBezTo>
                <a:cubicBezTo>
                  <a:pt x="2022687" y="33062"/>
                  <a:pt x="2107353" y="49149"/>
                  <a:pt x="2194560" y="55922"/>
                </a:cubicBezTo>
                <a:cubicBezTo>
                  <a:pt x="2281767" y="62695"/>
                  <a:pt x="2388447" y="61849"/>
                  <a:pt x="2484120" y="71162"/>
                </a:cubicBezTo>
                <a:cubicBezTo>
                  <a:pt x="2579793" y="80475"/>
                  <a:pt x="2686473" y="105029"/>
                  <a:pt x="2768600" y="111802"/>
                </a:cubicBezTo>
                <a:cubicBezTo>
                  <a:pt x="2850727" y="118575"/>
                  <a:pt x="2921000" y="116882"/>
                  <a:pt x="2976880" y="111802"/>
                </a:cubicBezTo>
                <a:cubicBezTo>
                  <a:pt x="3032760" y="106722"/>
                  <a:pt x="3037840" y="84709"/>
                  <a:pt x="3103880" y="81322"/>
                </a:cubicBezTo>
                <a:cubicBezTo>
                  <a:pt x="3169920" y="77935"/>
                  <a:pt x="3373120" y="91482"/>
                  <a:pt x="3373120" y="91482"/>
                </a:cubicBezTo>
                <a:lnTo>
                  <a:pt x="3550920" y="96562"/>
                </a:lnTo>
                <a:cubicBezTo>
                  <a:pt x="3610187" y="97409"/>
                  <a:pt x="3688927" y="98255"/>
                  <a:pt x="3728720" y="96562"/>
                </a:cubicBezTo>
                <a:cubicBezTo>
                  <a:pt x="3768513" y="94869"/>
                  <a:pt x="3768513" y="83015"/>
                  <a:pt x="3789680" y="86402"/>
                </a:cubicBezTo>
                <a:cubicBezTo>
                  <a:pt x="3810847" y="89789"/>
                  <a:pt x="3825240" y="111802"/>
                  <a:pt x="3855720" y="116882"/>
                </a:cubicBezTo>
                <a:cubicBezTo>
                  <a:pt x="3886200" y="121962"/>
                  <a:pt x="3931073" y="118575"/>
                  <a:pt x="3972560" y="116882"/>
                </a:cubicBezTo>
                <a:cubicBezTo>
                  <a:pt x="4014047" y="115189"/>
                  <a:pt x="4062307" y="108415"/>
                  <a:pt x="4104640" y="106722"/>
                </a:cubicBezTo>
                <a:cubicBezTo>
                  <a:pt x="4146973" y="105029"/>
                  <a:pt x="4191847" y="107569"/>
                  <a:pt x="4226560" y="106722"/>
                </a:cubicBezTo>
                <a:cubicBezTo>
                  <a:pt x="4261273" y="105875"/>
                  <a:pt x="4287096" y="103758"/>
                  <a:pt x="4312920" y="101642"/>
                </a:cubicBezTo>
              </a:path>
            </a:pathLst>
          </a:custGeom>
          <a:noFill/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68820" y="2488232"/>
            <a:ext cx="761747" cy="2616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2"/>
                </a:solidFill>
              </a:rPr>
              <a:t>Cap rock </a:t>
            </a:r>
          </a:p>
        </p:txBody>
      </p:sp>
    </p:spTree>
    <p:extLst>
      <p:ext uri="{BB962C8B-B14F-4D97-AF65-F5344CB8AC3E}">
        <p14:creationId xmlns:p14="http://schemas.microsoft.com/office/powerpoint/2010/main" val="130437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Seismic DATA PROCESSING</a:t>
            </a:r>
            <a:br>
              <a:rPr lang="en-US" sz="3200" dirty="0" smtClean="0"/>
            </a:br>
            <a:r>
              <a:rPr lang="en-US" sz="3200" dirty="0" smtClean="0"/>
              <a:t>Radial component</a:t>
            </a:r>
            <a:endParaRPr lang="en-US" sz="3200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953339200"/>
              </p:ext>
            </p:extLst>
          </p:nvPr>
        </p:nvGraphicFramePr>
        <p:xfrm>
          <a:off x="435429" y="1538514"/>
          <a:ext cx="8349342" cy="4949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531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en-US" sz="3200" dirty="0" smtClean="0"/>
              <a:t>DATA PROCESSING</a:t>
            </a:r>
            <a:br>
              <a:rPr lang="en-US" sz="3200" dirty="0" smtClean="0"/>
            </a:br>
            <a:r>
              <a:rPr lang="en-US" sz="3200" dirty="0" smtClean="0"/>
              <a:t>Radial component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" t="6944" r="2219" b="2778"/>
          <a:stretch/>
        </p:blipFill>
        <p:spPr>
          <a:xfrm>
            <a:off x="1004094" y="1560400"/>
            <a:ext cx="7134225" cy="5107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t="6806" r="2433" b="2916"/>
          <a:stretch/>
        </p:blipFill>
        <p:spPr>
          <a:xfrm>
            <a:off x="1004094" y="1560399"/>
            <a:ext cx="7134225" cy="510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1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en-US" sz="3200" dirty="0" smtClean="0"/>
              <a:t>DATA PROCESSING</a:t>
            </a:r>
            <a:br>
              <a:rPr lang="en-US" sz="3200" dirty="0" smtClean="0"/>
            </a:br>
            <a:r>
              <a:rPr lang="en-US" sz="3200" dirty="0" smtClean="0"/>
              <a:t>Radial component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" t="6654" r="1874" b="2795"/>
          <a:stretch/>
        </p:blipFill>
        <p:spPr>
          <a:xfrm>
            <a:off x="627857" y="1600587"/>
            <a:ext cx="7886700" cy="513435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644243" y="3546021"/>
            <a:ext cx="2443843" cy="538843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381500" y="2971800"/>
            <a:ext cx="3668486" cy="52251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81750" y="4185642"/>
            <a:ext cx="1491627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Top of the salt???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76950" y="2605938"/>
            <a:ext cx="1130438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Cap rock ???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0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oel Warneke\Desktop\Gravity Station.jpg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762" y="1921595"/>
            <a:ext cx="4878386" cy="365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en-US" sz="3200" dirty="0" smtClean="0"/>
              <a:t>GRAVITY Data acquisition</a:t>
            </a:r>
            <a:endParaRPr lang="en-US" sz="32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956107"/>
              </p:ext>
            </p:extLst>
          </p:nvPr>
        </p:nvGraphicFramePr>
        <p:xfrm>
          <a:off x="5159524" y="3278297"/>
          <a:ext cx="3814264" cy="11487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07561"/>
                <a:gridCol w="1706703"/>
              </a:tblGrid>
              <a:tr h="2871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Line Direction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N-S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</a:tr>
              <a:tr h="2871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Number of Stations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14</a:t>
                      </a:r>
                    </a:p>
                  </a:txBody>
                  <a:tcPr marL="70620" marR="70620" marT="35310" marB="35310"/>
                </a:tc>
              </a:tr>
              <a:tr h="2871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Station Interval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 m 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</a:tr>
              <a:tr h="2871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Base Station Number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750491"/>
              </p:ext>
            </p:extLst>
          </p:nvPr>
        </p:nvGraphicFramePr>
        <p:xfrm>
          <a:off x="5159524" y="1821353"/>
          <a:ext cx="3814264" cy="107170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07561"/>
                <a:gridCol w="1706703"/>
              </a:tblGrid>
              <a:tr h="287182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Gravimeter</a:t>
                      </a:r>
                      <a:endParaRPr lang="en-US" sz="1400" dirty="0"/>
                    </a:p>
                  </a:txBody>
                  <a:tcPr marL="70620" marR="70620" marT="35310" marB="35310" anchor="ctr"/>
                </a:tc>
                <a:tc>
                  <a:txBody>
                    <a:bodyPr/>
                    <a:lstStyle/>
                    <a:p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Scintrex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CG-5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Autograv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</a:tr>
              <a:tr h="2871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GPS Receiver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Trimble 5700</a:t>
                      </a:r>
                      <a:endParaRPr lang="en-US" sz="1400" dirty="0" smtClean="0"/>
                    </a:p>
                  </a:txBody>
                  <a:tcPr marL="70620" marR="70620" marT="35310" marB="35310"/>
                </a:tc>
              </a:tr>
              <a:tr h="287182"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Survey Controller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Trimble TSC 2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569575"/>
              </p:ext>
            </p:extLst>
          </p:nvPr>
        </p:nvGraphicFramePr>
        <p:xfrm>
          <a:off x="5168668" y="4830196"/>
          <a:ext cx="3814264" cy="11487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07561"/>
                <a:gridCol w="1706703"/>
              </a:tblGrid>
              <a:tr h="2871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Line Direction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E-W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</a:tr>
              <a:tr h="2871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Number of Stations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</a:t>
                      </a:r>
                    </a:p>
                  </a:txBody>
                  <a:tcPr marL="70620" marR="70620" marT="35310" marB="35310"/>
                </a:tc>
              </a:tr>
              <a:tr h="2871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Station Interval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 m 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</a:tr>
              <a:tr h="2871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Base Station Number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16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410484"/>
              </p:ext>
            </p:extLst>
          </p:nvPr>
        </p:nvGraphicFramePr>
        <p:xfrm>
          <a:off x="971572" y="5978924"/>
          <a:ext cx="3814264" cy="57116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07561"/>
                <a:gridCol w="1706703"/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First Dataset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May 5</a:t>
                      </a:r>
                      <a:r>
                        <a:rPr lang="en-US" sz="1400" baseline="0" dirty="0" smtClean="0"/>
                        <a:t>, 2011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</a:tr>
              <a:tr h="2871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Second Dataset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September</a:t>
                      </a:r>
                      <a:r>
                        <a:rPr lang="en-US" sz="1400" baseline="0" dirty="0" smtClean="0"/>
                        <a:t> 28, 2011</a:t>
                      </a:r>
                      <a:endParaRPr lang="en-US" sz="1400" dirty="0" smtClean="0"/>
                    </a:p>
                  </a:txBody>
                  <a:tcPr marL="70620" marR="70620" marT="35310" marB="35310"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541317" y="6519308"/>
            <a:ext cx="16026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Huang, Z.Y.(2012)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357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en-US" sz="3200" dirty="0" smtClean="0"/>
              <a:t>GRAVITY Data acquisition</a:t>
            </a:r>
            <a:endParaRPr lang="en-US" sz="3200" dirty="0"/>
          </a:p>
        </p:txBody>
      </p:sp>
      <p:pic>
        <p:nvPicPr>
          <p:cNvPr id="9" name="Picture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328" y="1550751"/>
            <a:ext cx="3986784" cy="4904913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" name="Picture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328" y="1550751"/>
            <a:ext cx="3986784" cy="4919629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751400" y="6470380"/>
            <a:ext cx="1160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May 2011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59493" y="6470380"/>
            <a:ext cx="1744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September 2011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328" y="1550751"/>
            <a:ext cx="3986784" cy="4904913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4460034" y="1698172"/>
            <a:ext cx="457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Base stations selected on the estimated center of salt dome by using Digital Elevation Models (</a:t>
            </a:r>
            <a:r>
              <a:rPr lang="en-US" dirty="0" err="1" smtClean="0">
                <a:solidFill>
                  <a:schemeClr val="bg1"/>
                </a:solidFill>
              </a:rPr>
              <a:t>Engelkeimer</a:t>
            </a:r>
            <a:r>
              <a:rPr lang="en-US" dirty="0" smtClean="0">
                <a:solidFill>
                  <a:schemeClr val="bg1"/>
                </a:solidFill>
              </a:rPr>
              <a:t>, 2008)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Higher gravity readings at estimated center of domes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Lower Gravity readings North to South, East to West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60034" y="422650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More variability </a:t>
            </a:r>
            <a:r>
              <a:rPr lang="en-US" dirty="0" smtClean="0">
                <a:solidFill>
                  <a:schemeClr val="bg1"/>
                </a:solidFill>
              </a:rPr>
              <a:t>between </a:t>
            </a:r>
            <a:r>
              <a:rPr lang="en-US" dirty="0">
                <a:solidFill>
                  <a:schemeClr val="bg1"/>
                </a:solidFill>
              </a:rPr>
              <a:t>two scanning periods in E-W line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51592" y="4840690"/>
            <a:ext cx="371454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N-S Gravity Difference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May 2011: 0.36 </a:t>
            </a:r>
            <a:r>
              <a:rPr lang="en-US" dirty="0" err="1" smtClean="0">
                <a:solidFill>
                  <a:schemeClr val="bg1"/>
                </a:solidFill>
              </a:rPr>
              <a:t>mGal</a:t>
            </a:r>
            <a:endParaRPr lang="en-US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September 2011: 0.44 </a:t>
            </a:r>
            <a:r>
              <a:rPr lang="en-US" dirty="0" err="1" smtClean="0">
                <a:solidFill>
                  <a:schemeClr val="bg1"/>
                </a:solidFill>
              </a:rPr>
              <a:t>mGal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E-W Gravity Difference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May 2011: 0.27 </a:t>
            </a:r>
            <a:r>
              <a:rPr lang="en-US" dirty="0" err="1" smtClean="0">
                <a:solidFill>
                  <a:schemeClr val="bg1"/>
                </a:solidFill>
              </a:rPr>
              <a:t>mGal</a:t>
            </a:r>
            <a:endParaRPr lang="en-US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September 2011: 0.19 </a:t>
            </a:r>
            <a:r>
              <a:rPr lang="en-US" dirty="0" err="1" smtClean="0">
                <a:solidFill>
                  <a:schemeClr val="bg1"/>
                </a:solidFill>
              </a:rPr>
              <a:t>mGal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0034" y="2802528"/>
            <a:ext cx="47959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Possible Reasons for Gravity Difference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Subsurface salt movement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0.08 </a:t>
            </a:r>
            <a:r>
              <a:rPr lang="en-US" dirty="0" err="1" smtClean="0">
                <a:solidFill>
                  <a:schemeClr val="bg1"/>
                </a:solidFill>
              </a:rPr>
              <a:t>mGal</a:t>
            </a:r>
            <a:r>
              <a:rPr lang="en-US" dirty="0" smtClean="0">
                <a:solidFill>
                  <a:schemeClr val="bg1"/>
                </a:solidFill>
              </a:rPr>
              <a:t> difference may show a uniform rise from N,S,E,W</a:t>
            </a:r>
          </a:p>
          <a:p>
            <a:pPr lvl="2"/>
            <a:endParaRPr lang="en-US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Water level change between two scanning periods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</a:t>
            </a:r>
            <a:r>
              <a:rPr lang="en-US" dirty="0" smtClean="0">
                <a:solidFill>
                  <a:schemeClr val="bg1"/>
                </a:solidFill>
              </a:rPr>
              <a:t>ariability </a:t>
            </a:r>
            <a:r>
              <a:rPr lang="en-US" dirty="0">
                <a:solidFill>
                  <a:schemeClr val="bg1"/>
                </a:solidFill>
              </a:rPr>
              <a:t>in the field acquisition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41317" y="6492207"/>
            <a:ext cx="16026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Huang, Z.Y.(2012)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8285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2" grpId="1"/>
      <p:bldP spid="14" grpId="0"/>
      <p:bldP spid="15" grpId="0"/>
      <p:bldP spid="15" grpId="1"/>
      <p:bldP spid="16" grpId="0"/>
      <p:bldP spid="16" grpId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31" y="1828800"/>
            <a:ext cx="8134351" cy="42973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 smtClean="0">
                <a:solidFill>
                  <a:schemeClr val="bg1"/>
                </a:solidFill>
              </a:rPr>
              <a:t>2D/2C Seismic (955 m) and gravity data are collected in Pierce Junction salt dome area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</a:rPr>
              <a:t>Both vertical and radial component data were processed and interpreted </a:t>
            </a:r>
          </a:p>
          <a:p>
            <a:pPr lvl="1" algn="just"/>
            <a:r>
              <a:rPr lang="en-US" dirty="0">
                <a:solidFill>
                  <a:schemeClr val="bg1"/>
                </a:solidFill>
              </a:rPr>
              <a:t>V</a:t>
            </a:r>
            <a:r>
              <a:rPr lang="en-US" dirty="0" smtClean="0">
                <a:solidFill>
                  <a:schemeClr val="bg1"/>
                </a:solidFill>
              </a:rPr>
              <a:t>ertical data; cap rock and salt reflectors are determined at 205m and 290 m, respectively</a:t>
            </a:r>
          </a:p>
          <a:p>
            <a:pPr lvl="1" algn="just"/>
            <a:r>
              <a:rPr lang="en-US" dirty="0" smtClean="0">
                <a:solidFill>
                  <a:schemeClr val="bg1"/>
                </a:solidFill>
              </a:rPr>
              <a:t>Radial component data; proposed reflectors at 500 </a:t>
            </a:r>
            <a:r>
              <a:rPr lang="en-US" dirty="0" err="1" smtClean="0">
                <a:solidFill>
                  <a:schemeClr val="bg1"/>
                </a:solidFill>
              </a:rPr>
              <a:t>ms</a:t>
            </a:r>
            <a:r>
              <a:rPr lang="en-US" dirty="0" smtClean="0">
                <a:solidFill>
                  <a:schemeClr val="bg1"/>
                </a:solidFill>
              </a:rPr>
              <a:t> and 750 </a:t>
            </a:r>
            <a:r>
              <a:rPr lang="en-US" dirty="0" err="1" smtClean="0">
                <a:solidFill>
                  <a:schemeClr val="bg1"/>
                </a:solidFill>
              </a:rPr>
              <a:t>ms.</a:t>
            </a:r>
            <a:r>
              <a:rPr lang="en-US" dirty="0" smtClean="0">
                <a:solidFill>
                  <a:schemeClr val="bg1"/>
                </a:solidFill>
              </a:rPr>
              <a:t> Further processing is in progress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</a:rPr>
              <a:t>Gravity differences are observed between two scanning periods</a:t>
            </a:r>
          </a:p>
          <a:p>
            <a:pPr lvl="1" algn="just"/>
            <a:r>
              <a:rPr lang="en-US" dirty="0">
                <a:solidFill>
                  <a:schemeClr val="bg1"/>
                </a:solidFill>
                <a:effectLst/>
              </a:rPr>
              <a:t>A</a:t>
            </a:r>
            <a:r>
              <a:rPr lang="en-US" dirty="0" smtClean="0">
                <a:solidFill>
                  <a:schemeClr val="bg1"/>
                </a:solidFill>
                <a:effectLst/>
              </a:rPr>
              <a:t>ttributed </a:t>
            </a:r>
            <a:r>
              <a:rPr lang="en-US" dirty="0">
                <a:solidFill>
                  <a:schemeClr val="bg1"/>
                </a:solidFill>
                <a:effectLst/>
              </a:rPr>
              <a:t>to subsurface salt movement, changes in water level, or field acquisition procedures</a:t>
            </a:r>
            <a:endParaRPr lang="en-US" dirty="0" smtClean="0">
              <a:solidFill>
                <a:schemeClr val="bg1"/>
              </a:solidFill>
            </a:endParaRPr>
          </a:p>
          <a:p>
            <a:pPr lvl="1" algn="just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6152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Near Surface Mapping of Robertson Stadium Football Field using GPR Method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766260"/>
            <a:ext cx="2513014" cy="1675342"/>
          </a:xfrm>
          <a:prstGeom prst="rect">
            <a:avLst/>
          </a:prstGeom>
        </p:spPr>
      </p:pic>
      <p:pic>
        <p:nvPicPr>
          <p:cNvPr id="6" name="Picture 5" descr="raw_vs_secgain_dewow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35" b="258"/>
          <a:stretch/>
        </p:blipFill>
        <p:spPr>
          <a:xfrm>
            <a:off x="98483" y="4884916"/>
            <a:ext cx="8945448" cy="147778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89" b="27537"/>
          <a:stretch/>
        </p:blipFill>
        <p:spPr>
          <a:xfrm>
            <a:off x="362541" y="3023484"/>
            <a:ext cx="2552700" cy="1542252"/>
          </a:xfrm>
          <a:prstGeom prst="rect">
            <a:avLst/>
          </a:prstGeom>
          <a:ln>
            <a:noFill/>
          </a:ln>
        </p:spPr>
      </p:pic>
      <p:pic>
        <p:nvPicPr>
          <p:cNvPr id="8" name="Picture 5" descr="newtop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173" y="2938049"/>
            <a:ext cx="2816758" cy="171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Sulodio\Desktop\figureee\surveypara\Slide1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" t="23931" r="8917" b="17949"/>
          <a:stretch/>
        </p:blipFill>
        <p:spPr bwMode="auto">
          <a:xfrm>
            <a:off x="6779623" y="1688266"/>
            <a:ext cx="1735727" cy="1016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:\Users\Sulodio\Desktop\figureee\totalssss\Slide1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t="5176" r="6489" b="4762"/>
          <a:stretch/>
        </p:blipFill>
        <p:spPr bwMode="auto">
          <a:xfrm>
            <a:off x="3719088" y="3607282"/>
            <a:ext cx="1704238" cy="11607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93" y="1594066"/>
            <a:ext cx="1184996" cy="12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0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THANK YOU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64" y="2245041"/>
            <a:ext cx="6826204" cy="34397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48361" y="1495451"/>
            <a:ext cx="8119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We would like to thank </a:t>
            </a:r>
            <a:r>
              <a:rPr lang="en-US" b="1" u="sng" dirty="0" smtClean="0">
                <a:solidFill>
                  <a:schemeClr val="bg1"/>
                </a:solidFill>
              </a:rPr>
              <a:t>Texas Brine Company</a:t>
            </a:r>
            <a:r>
              <a:rPr lang="en-US" dirty="0" smtClean="0">
                <a:solidFill>
                  <a:schemeClr val="bg1"/>
                </a:solidFill>
              </a:rPr>
              <a:t> for providing this valuable study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Seismic data is processed by </a:t>
            </a:r>
            <a:r>
              <a:rPr lang="en-US" b="1" u="sng" dirty="0" smtClean="0">
                <a:solidFill>
                  <a:schemeClr val="bg1"/>
                </a:solidFill>
              </a:rPr>
              <a:t>Paradigm</a:t>
            </a:r>
            <a:r>
              <a:rPr lang="en-US" dirty="0" smtClean="0">
                <a:solidFill>
                  <a:schemeClr val="bg1"/>
                </a:solidFill>
              </a:rPr>
              <a:t>’s </a:t>
            </a:r>
            <a:r>
              <a:rPr lang="en-US" dirty="0" err="1" smtClean="0">
                <a:solidFill>
                  <a:schemeClr val="bg1"/>
                </a:solidFill>
              </a:rPr>
              <a:t>Echos</a:t>
            </a:r>
            <a:r>
              <a:rPr lang="en-US" dirty="0" smtClean="0">
                <a:solidFill>
                  <a:schemeClr val="bg1"/>
                </a:solidFill>
              </a:rPr>
              <a:t> software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040" y="5719227"/>
            <a:ext cx="8932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References: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endParaRPr lang="en-US" sz="1000" dirty="0" smtClean="0">
              <a:solidFill>
                <a:schemeClr val="bg1"/>
              </a:solidFill>
            </a:endParaRPr>
          </a:p>
          <a:p>
            <a:r>
              <a:rPr lang="en-US" sz="1000" dirty="0" smtClean="0">
                <a:solidFill>
                  <a:schemeClr val="bg1"/>
                </a:solidFill>
              </a:rPr>
              <a:t>Beckman</a:t>
            </a:r>
            <a:r>
              <a:rPr lang="en-US" sz="1000" dirty="0">
                <a:solidFill>
                  <a:schemeClr val="bg1"/>
                </a:solidFill>
              </a:rPr>
              <a:t>, J. D. and A. K. Williamson (1990). Salt-Dome Locations in the Gulf Coastal Plain, South-Central United States. Water-Resources Investigations Austin, U.S. Geological Survey: 1-47</a:t>
            </a:r>
          </a:p>
          <a:p>
            <a:r>
              <a:rPr lang="en-US" sz="1000" dirty="0" err="1">
                <a:solidFill>
                  <a:schemeClr val="bg1"/>
                </a:solidFill>
              </a:rPr>
              <a:t>Engelkemeir</a:t>
            </a:r>
            <a:r>
              <a:rPr lang="en-US" sz="1000" dirty="0">
                <a:solidFill>
                  <a:schemeClr val="bg1"/>
                </a:solidFill>
              </a:rPr>
              <a:t>, R and Khan, S (2007). Near-surface Geophysical Studies of Houston Faults. The Leading Edge 26(8): </a:t>
            </a:r>
            <a:r>
              <a:rPr lang="en-US" sz="1000" dirty="0" smtClean="0">
                <a:solidFill>
                  <a:schemeClr val="bg1"/>
                </a:solidFill>
              </a:rPr>
              <a:t>1004-1008</a:t>
            </a:r>
          </a:p>
          <a:p>
            <a:r>
              <a:rPr lang="en-US" sz="1000" dirty="0">
                <a:solidFill>
                  <a:schemeClr val="bg1"/>
                </a:solidFill>
              </a:rPr>
              <a:t>Glass, C. N. (1953). Pierce Junction Filed Harris County, Texas. Guidebook, Field Trip Routes. Oil Fields, Geology, Houston Geological Society: 147-150</a:t>
            </a:r>
            <a:r>
              <a:rPr lang="en-US" sz="1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Huang, Z.Y.(2012). Multi disciplinary Investigation Of Surface Deformation Above Salt Domes In Houston, Texas. Master Thesis, University of Houston</a:t>
            </a:r>
          </a:p>
        </p:txBody>
      </p:sp>
    </p:spTree>
    <p:extLst>
      <p:ext uri="{BB962C8B-B14F-4D97-AF65-F5344CB8AC3E}">
        <p14:creationId xmlns:p14="http://schemas.microsoft.com/office/powerpoint/2010/main" val="71451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Book Antiqua"/>
                <a:cs typeface="Book Antiqua"/>
              </a:rPr>
              <a:t>OUTLINE </a:t>
            </a:r>
            <a:endParaRPr lang="en-US" sz="4000" dirty="0">
              <a:latin typeface="Book Antiqua"/>
              <a:cs typeface="Book Antiqu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3738" y="1704975"/>
            <a:ext cx="7583488" cy="4297363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/>
              </a:rPr>
              <a:t>Introduction </a:t>
            </a:r>
          </a:p>
          <a:p>
            <a:r>
              <a:rPr lang="en-US" sz="2000" b="1" dirty="0" smtClean="0">
                <a:solidFill>
                  <a:schemeClr val="bg1"/>
                </a:solidFill>
                <a:effectLst/>
              </a:rPr>
              <a:t>Study Area</a:t>
            </a:r>
          </a:p>
          <a:p>
            <a:r>
              <a:rPr lang="en-US" sz="2000" b="1" dirty="0" smtClean="0">
                <a:solidFill>
                  <a:schemeClr val="bg1"/>
                </a:solidFill>
                <a:effectLst/>
              </a:rPr>
              <a:t>Methods</a:t>
            </a:r>
          </a:p>
          <a:p>
            <a:pPr lvl="1"/>
            <a:r>
              <a:rPr lang="en-US" sz="2000" b="1" dirty="0" smtClean="0">
                <a:solidFill>
                  <a:schemeClr val="bg1"/>
                </a:solidFill>
                <a:effectLst/>
              </a:rPr>
              <a:t>Seismic</a:t>
            </a:r>
          </a:p>
          <a:p>
            <a:pPr lvl="2"/>
            <a:r>
              <a:rPr lang="en-US" b="1" dirty="0" smtClean="0">
                <a:solidFill>
                  <a:schemeClr val="bg1"/>
                </a:solidFill>
                <a:effectLst/>
              </a:rPr>
              <a:t>Data Acquisition</a:t>
            </a:r>
          </a:p>
          <a:p>
            <a:pPr lvl="2"/>
            <a:r>
              <a:rPr lang="en-US" b="1" dirty="0" smtClean="0">
                <a:solidFill>
                  <a:schemeClr val="bg1"/>
                </a:solidFill>
                <a:effectLst/>
              </a:rPr>
              <a:t>Data Processing</a:t>
            </a:r>
          </a:p>
          <a:p>
            <a:pPr lvl="2"/>
            <a:r>
              <a:rPr lang="en-US" b="1" dirty="0" smtClean="0">
                <a:solidFill>
                  <a:schemeClr val="bg1"/>
                </a:solidFill>
                <a:effectLst/>
              </a:rPr>
              <a:t>Results</a:t>
            </a:r>
          </a:p>
          <a:p>
            <a:pPr lvl="1"/>
            <a:r>
              <a:rPr lang="en-US" sz="2000" b="1" dirty="0" smtClean="0">
                <a:solidFill>
                  <a:schemeClr val="bg1"/>
                </a:solidFill>
                <a:effectLst/>
              </a:rPr>
              <a:t>Gravity</a:t>
            </a:r>
          </a:p>
          <a:p>
            <a:pPr lvl="2"/>
            <a:r>
              <a:rPr lang="en-US" b="1" dirty="0" smtClean="0">
                <a:solidFill>
                  <a:schemeClr val="bg1"/>
                </a:solidFill>
                <a:effectLst/>
              </a:rPr>
              <a:t>Data Acquisition</a:t>
            </a:r>
          </a:p>
          <a:p>
            <a:pPr lvl="2"/>
            <a:r>
              <a:rPr lang="en-US" b="1" dirty="0" smtClean="0">
                <a:solidFill>
                  <a:schemeClr val="bg1"/>
                </a:solidFill>
                <a:effectLst/>
              </a:rPr>
              <a:t>Results</a:t>
            </a:r>
          </a:p>
          <a:p>
            <a:r>
              <a:rPr lang="en-US" sz="2000" b="1" dirty="0" smtClean="0">
                <a:solidFill>
                  <a:schemeClr val="bg1"/>
                </a:solidFill>
                <a:effectLst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25456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3032" y="1958603"/>
            <a:ext cx="8654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Significant </a:t>
            </a:r>
            <a:r>
              <a:rPr lang="en-US" b="1" dirty="0">
                <a:solidFill>
                  <a:schemeClr val="bg1"/>
                </a:solidFill>
              </a:rPr>
              <a:t>resources </a:t>
            </a:r>
            <a:r>
              <a:rPr lang="en-US" b="1" dirty="0" smtClean="0">
                <a:solidFill>
                  <a:schemeClr val="bg1"/>
                </a:solidFill>
              </a:rPr>
              <a:t>remain </a:t>
            </a:r>
            <a:r>
              <a:rPr lang="en-US" b="1" dirty="0">
                <a:solidFill>
                  <a:schemeClr val="bg1"/>
                </a:solidFill>
              </a:rPr>
              <a:t>trapped </a:t>
            </a:r>
            <a:r>
              <a:rPr lang="en-US" b="1" dirty="0" smtClean="0">
                <a:solidFill>
                  <a:schemeClr val="bg1"/>
                </a:solidFill>
              </a:rPr>
              <a:t>around the salt features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Salt </a:t>
            </a:r>
            <a:r>
              <a:rPr lang="en-US" b="1" dirty="0">
                <a:solidFill>
                  <a:schemeClr val="bg1"/>
                </a:solidFill>
              </a:rPr>
              <a:t>basins </a:t>
            </a:r>
            <a:r>
              <a:rPr lang="en-US" b="1" dirty="0" smtClean="0">
                <a:solidFill>
                  <a:schemeClr val="bg1"/>
                </a:solidFill>
              </a:rPr>
              <a:t>have been most prospective hydrocarbon reserves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Best-Known salt Basins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Gulf of Mexico 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West African Margins (e.g. Angola and Gabon)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Brazilian Margins (e.g. </a:t>
            </a:r>
            <a:r>
              <a:rPr lang="en-US" b="1" dirty="0" err="1" smtClean="0">
                <a:solidFill>
                  <a:schemeClr val="bg1"/>
                </a:solidFill>
              </a:rPr>
              <a:t>Tupi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About 500 salt domes exist in the U.S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All </a:t>
            </a:r>
            <a:r>
              <a:rPr lang="en-US" b="1" dirty="0">
                <a:solidFill>
                  <a:schemeClr val="bg1"/>
                </a:solidFill>
              </a:rPr>
              <a:t>located near or in the Gulf of Mexico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2427" y="1521833"/>
            <a:ext cx="4416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WHY IS SALT IMPORTANT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3356342"/>
            <a:ext cx="3543300" cy="2581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94530" y="5928473"/>
            <a:ext cx="1809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Tomasko</a:t>
            </a:r>
            <a:r>
              <a:rPr lang="en-US" sz="1400" dirty="0" smtClean="0">
                <a:solidFill>
                  <a:schemeClr val="bg1"/>
                </a:solidFill>
              </a:rPr>
              <a:t> et Al., 1999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en-US" sz="3200" dirty="0" smtClean="0"/>
              <a:t>Introduction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3514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Introduction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163824" y="17922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38652" y="1627141"/>
            <a:ext cx="5161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Economic Importance of Salt Domes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42119" y="2088805"/>
            <a:ext cx="8258175" cy="3997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Calisto MT" pitchFamily="18" charset="0"/>
              <a:buChar char="•"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 sz="22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Calisto MT" pitchFamily="18" charset="0"/>
              <a:buChar char="•"/>
              <a:defRPr sz="20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Calisto MT" pitchFamily="18" charset="0"/>
              <a:buChar char="•"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11325" indent="-280988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00250" indent="-2809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290763" indent="-280988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2571750" indent="-2809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800" kern="1200" dirty="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effectLst/>
              </a:rPr>
              <a:t>Oil and Natural Gas Reservoirs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effectLst/>
              </a:rPr>
              <a:t>Salt Production 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effectLst/>
              </a:rPr>
              <a:t>Underground Storage Reservoirs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effectLst/>
              </a:rPr>
              <a:t>Waste Disposal 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effectLst/>
              </a:rPr>
              <a:t>A Source of Sulfur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247" y="2161556"/>
            <a:ext cx="2349166" cy="22793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34" y="4607645"/>
            <a:ext cx="3333792" cy="1928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74934" y="4607645"/>
            <a:ext cx="1429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Gas storage facility</a:t>
            </a:r>
            <a:endParaRPr lang="en-US" sz="1200" dirty="0">
              <a:solidFill>
                <a:schemeClr val="bg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84" y="4133341"/>
            <a:ext cx="1575270" cy="240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3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en-US" sz="3200" dirty="0" smtClean="0"/>
              <a:t>Introduction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218928" y="1548741"/>
            <a:ext cx="4829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Seismic Imaging of Salt Structures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442119" y="2010406"/>
            <a:ext cx="8258175" cy="45771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Calisto MT" pitchFamily="18" charset="0"/>
              <a:buChar char="•"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 sz="22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Calisto MT" pitchFamily="18" charset="0"/>
              <a:buChar char="•"/>
              <a:defRPr sz="20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Calisto MT" pitchFamily="18" charset="0"/>
              <a:buChar char="•"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11325" indent="-280988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00250" indent="-2809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290763" indent="-280988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2571750" indent="-2809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800" kern="1200" dirty="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effectLst/>
              </a:rPr>
              <a:t>Goal: Obtain high resolution images around and below salt</a:t>
            </a:r>
          </a:p>
          <a:p>
            <a:pPr lvl="1" algn="just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effectLst/>
              </a:rPr>
              <a:t>Determine accurate salt geometry</a:t>
            </a:r>
          </a:p>
          <a:p>
            <a:pPr lvl="2" algn="just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effectLst/>
              </a:rPr>
              <a:t>Accurate velocity models for migration techniques </a:t>
            </a:r>
          </a:p>
          <a:p>
            <a:pPr lvl="2" algn="just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effectLst/>
              </a:rPr>
              <a:t>S</a:t>
            </a:r>
            <a:r>
              <a:rPr lang="en-US" dirty="0" smtClean="0">
                <a:solidFill>
                  <a:schemeClr val="bg1"/>
                </a:solidFill>
                <a:effectLst/>
              </a:rPr>
              <a:t>tructural models combining gravity and magnetic data</a:t>
            </a:r>
          </a:p>
          <a:p>
            <a:pPr lvl="1"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effectLst/>
              </a:rPr>
              <a:t>Engineering &amp; Environmental Issues </a:t>
            </a:r>
            <a:endParaRPr lang="en-US" sz="2400" dirty="0" smtClean="0">
              <a:solidFill>
                <a:schemeClr val="bg1"/>
              </a:solidFill>
              <a:effectLst/>
            </a:endParaRPr>
          </a:p>
          <a:p>
            <a:pPr lvl="2" algn="just">
              <a:lnSpc>
                <a:spcPct val="150000"/>
              </a:lnSpc>
            </a:pPr>
            <a:r>
              <a:rPr lang="en-US" sz="2100" dirty="0">
                <a:solidFill>
                  <a:schemeClr val="bg1"/>
                </a:solidFill>
                <a:effectLst/>
              </a:rPr>
              <a:t>Safety regulations require a 91 m (300 </a:t>
            </a:r>
            <a:r>
              <a:rPr lang="en-US" sz="2100" dirty="0" smtClean="0">
                <a:solidFill>
                  <a:schemeClr val="bg1"/>
                </a:solidFill>
                <a:effectLst/>
              </a:rPr>
              <a:t>feet</a:t>
            </a:r>
            <a:r>
              <a:rPr lang="en-US" sz="2100" dirty="0">
                <a:solidFill>
                  <a:schemeClr val="bg1"/>
                </a:solidFill>
                <a:effectLst/>
              </a:rPr>
              <a:t>) minimum barrier of solid salt </a:t>
            </a:r>
            <a:r>
              <a:rPr lang="en-US" sz="2100" dirty="0" smtClean="0">
                <a:solidFill>
                  <a:schemeClr val="bg1"/>
                </a:solidFill>
                <a:effectLst/>
              </a:rPr>
              <a:t>should be </a:t>
            </a:r>
            <a:r>
              <a:rPr lang="en-US" sz="2100" dirty="0">
                <a:solidFill>
                  <a:schemeClr val="bg1"/>
                </a:solidFill>
                <a:effectLst/>
              </a:rPr>
              <a:t>maintained between the mine and surrounding </a:t>
            </a:r>
            <a:r>
              <a:rPr lang="en-US" sz="2100" dirty="0" smtClean="0">
                <a:solidFill>
                  <a:schemeClr val="bg1"/>
                </a:solidFill>
                <a:effectLst/>
              </a:rPr>
              <a:t>material</a:t>
            </a:r>
          </a:p>
          <a:p>
            <a:pPr lvl="2" algn="just">
              <a:lnSpc>
                <a:spcPct val="150000"/>
              </a:lnSpc>
            </a:pPr>
            <a:r>
              <a:rPr lang="en-US" sz="2100" dirty="0">
                <a:solidFill>
                  <a:schemeClr val="bg1"/>
                </a:solidFill>
                <a:effectLst/>
              </a:rPr>
              <a:t>L</a:t>
            </a:r>
            <a:r>
              <a:rPr lang="en-US" sz="2100" dirty="0" smtClean="0">
                <a:solidFill>
                  <a:schemeClr val="bg1"/>
                </a:solidFill>
                <a:effectLst/>
              </a:rPr>
              <a:t>ocation </a:t>
            </a:r>
            <a:r>
              <a:rPr lang="en-US" sz="2100" dirty="0">
                <a:solidFill>
                  <a:schemeClr val="bg1"/>
                </a:solidFill>
                <a:effectLst/>
              </a:rPr>
              <a:t>of the upper limits of the salt dome for </a:t>
            </a:r>
            <a:r>
              <a:rPr lang="en-US" sz="2100" dirty="0" smtClean="0">
                <a:solidFill>
                  <a:schemeClr val="bg1"/>
                </a:solidFill>
                <a:effectLst/>
              </a:rPr>
              <a:t>surface </a:t>
            </a:r>
            <a:r>
              <a:rPr lang="en-US" sz="2100" dirty="0">
                <a:solidFill>
                  <a:schemeClr val="bg1"/>
                </a:solidFill>
                <a:effectLst/>
              </a:rPr>
              <a:t>related construction </a:t>
            </a:r>
            <a:r>
              <a:rPr lang="en-US" sz="2100" dirty="0" smtClean="0">
                <a:solidFill>
                  <a:schemeClr val="bg1"/>
                </a:solidFill>
                <a:effectLst/>
              </a:rPr>
              <a:t>projects</a:t>
            </a:r>
          </a:p>
        </p:txBody>
      </p:sp>
    </p:spTree>
    <p:extLst>
      <p:ext uri="{BB962C8B-B14F-4D97-AF65-F5344CB8AC3E}">
        <p14:creationId xmlns:p14="http://schemas.microsoft.com/office/powerpoint/2010/main" val="420471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Study AREA</a:t>
            </a:r>
            <a:br>
              <a:rPr lang="en-US" sz="3200" dirty="0" smtClean="0"/>
            </a:br>
            <a:r>
              <a:rPr lang="en-US" sz="3200" dirty="0" smtClean="0"/>
              <a:t>PIERCE JUNCTION SALT DOME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0" y="1514984"/>
            <a:ext cx="3034394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Two miles </a:t>
            </a:r>
            <a:r>
              <a:rPr lang="en-US" sz="1400" dirty="0">
                <a:solidFill>
                  <a:schemeClr val="bg1"/>
                </a:solidFill>
              </a:rPr>
              <a:t>south of </a:t>
            </a:r>
            <a:r>
              <a:rPr lang="en-US" sz="1400" dirty="0" smtClean="0">
                <a:solidFill>
                  <a:schemeClr val="bg1"/>
                </a:solidFill>
              </a:rPr>
              <a:t>Houston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One of </a:t>
            </a:r>
            <a:r>
              <a:rPr lang="en-US" sz="1400" dirty="0">
                <a:solidFill>
                  <a:schemeClr val="bg1"/>
                </a:solidFill>
              </a:rPr>
              <a:t>the most prolific fields in Texas with more than 150 producing </a:t>
            </a:r>
            <a:r>
              <a:rPr lang="en-US" sz="1400" dirty="0" smtClean="0">
                <a:solidFill>
                  <a:schemeClr val="bg1"/>
                </a:solidFill>
              </a:rPr>
              <a:t>wells</a:t>
            </a: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First production made in 1921 by South Texas Petroleum Company owned by Hugh Roy Cullen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Overlying Cap Rock: 207 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Top of the Salt: 262 m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</a:rPr>
              <a:t>(</a:t>
            </a:r>
            <a:r>
              <a:rPr lang="en-US" sz="1000" dirty="0" err="1">
                <a:solidFill>
                  <a:schemeClr val="bg1"/>
                </a:solidFill>
              </a:rPr>
              <a:t>Backman</a:t>
            </a:r>
            <a:r>
              <a:rPr lang="en-US" sz="1000" dirty="0">
                <a:solidFill>
                  <a:schemeClr val="bg1"/>
                </a:solidFill>
              </a:rPr>
              <a:t> and Williamson,1990</a:t>
            </a:r>
            <a:r>
              <a:rPr lang="en-US" sz="1000" dirty="0" smtClean="0">
                <a:solidFill>
                  <a:schemeClr val="bg1"/>
                </a:solidFill>
              </a:rPr>
              <a:t>)</a:t>
            </a:r>
          </a:p>
          <a:p>
            <a:endParaRPr lang="en-US" sz="1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Oil Accumulations have been found on the flanks of the structure in each stratigraphic unit from through the Jackson formations</a:t>
            </a: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Produced over 104 million barrels of oil from Miocene, Frio, and Vicksburg reservoirs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2112" y="6016098"/>
            <a:ext cx="47965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Modified </a:t>
            </a:r>
            <a:r>
              <a:rPr lang="en-US" sz="1100" dirty="0">
                <a:solidFill>
                  <a:schemeClr val="bg1"/>
                </a:solidFill>
              </a:rPr>
              <a:t>from Golden Gate Ltd. Report, 2012; </a:t>
            </a:r>
            <a:r>
              <a:rPr lang="en-US" sz="1100" dirty="0" err="1">
                <a:solidFill>
                  <a:schemeClr val="bg1"/>
                </a:solidFill>
              </a:rPr>
              <a:t>Engelkemeir</a:t>
            </a:r>
            <a:r>
              <a:rPr lang="en-US" sz="1100" dirty="0">
                <a:solidFill>
                  <a:schemeClr val="bg1"/>
                </a:solidFill>
              </a:rPr>
              <a:t> and Khan, 2007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13515" y="6016098"/>
            <a:ext cx="8451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Glass,1953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034394" y="2325778"/>
            <a:ext cx="6024224" cy="3660508"/>
            <a:chOff x="3034394" y="2325778"/>
            <a:chExt cx="6024224" cy="3660508"/>
          </a:xfrm>
        </p:grpSpPr>
        <p:pic>
          <p:nvPicPr>
            <p:cNvPr id="5" name="Picture 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394" y="2325778"/>
              <a:ext cx="6024224" cy="3660508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7699406" y="4835836"/>
              <a:ext cx="420308" cy="276999"/>
              <a:chOff x="10442606" y="5265604"/>
              <a:chExt cx="420308" cy="276999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10488168" y="5285232"/>
                <a:ext cx="329184" cy="25603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0442606" y="5265604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2"/>
                    </a:solidFill>
                  </a:rPr>
                  <a:t>288</a:t>
                </a:r>
                <a:endParaRPr lang="en-US" sz="1200" b="1" dirty="0">
                  <a:solidFill>
                    <a:schemeClr val="bg2"/>
                  </a:solidFill>
                </a:endParaRPr>
              </a:p>
            </p:txBody>
          </p:sp>
        </p:grpSp>
      </p:grpSp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394" y="2325778"/>
            <a:ext cx="6024224" cy="3690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811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Seismic Data acquisition</a:t>
            </a:r>
            <a:endParaRPr lang="en-US" sz="3200" dirty="0"/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35" y="1504610"/>
            <a:ext cx="4952133" cy="26145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2" b="26200"/>
          <a:stretch/>
        </p:blipFill>
        <p:spPr bwMode="auto">
          <a:xfrm>
            <a:off x="3610466" y="4277861"/>
            <a:ext cx="5420864" cy="2412365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896959"/>
              </p:ext>
            </p:extLst>
          </p:nvPr>
        </p:nvGraphicFramePr>
        <p:xfrm>
          <a:off x="5254774" y="1885361"/>
          <a:ext cx="3814264" cy="172309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07561"/>
                <a:gridCol w="1706703"/>
              </a:tblGrid>
              <a:tr h="2871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Energy Source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MiniVibe</a:t>
                      </a:r>
                      <a:r>
                        <a:rPr lang="en-US" sz="1400" dirty="0" smtClean="0"/>
                        <a:t> - Vertical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</a:tr>
              <a:tr h="2871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Sweep Length 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 sec</a:t>
                      </a:r>
                    </a:p>
                  </a:txBody>
                  <a:tcPr marL="70620" marR="70620" marT="35310" marB="35310"/>
                </a:tc>
              </a:tr>
              <a:tr h="2871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Sweep Type / Frequency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Linear /10-120 Hz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</a:tr>
              <a:tr h="2871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Vertical Stack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</a:tr>
              <a:tr h="2871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Shot Interval</a:t>
                      </a:r>
                    </a:p>
                  </a:txBody>
                  <a:tcPr marL="70620" marR="70620" marT="35310" marB="3531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 m</a:t>
                      </a:r>
                    </a:p>
                  </a:txBody>
                  <a:tcPr marL="70620" marR="70620" marT="35310" marB="35310"/>
                </a:tc>
              </a:tr>
              <a:tr h="2871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Number of Shots</a:t>
                      </a:r>
                    </a:p>
                  </a:txBody>
                  <a:tcPr marL="70620" marR="70620" marT="35310" marB="3531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182</a:t>
                      </a:r>
                    </a:p>
                  </a:txBody>
                  <a:tcPr marL="70620" marR="70620" marT="35310" marB="35310"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160111"/>
              </p:ext>
            </p:extLst>
          </p:nvPr>
        </p:nvGraphicFramePr>
        <p:xfrm>
          <a:off x="99883" y="4714973"/>
          <a:ext cx="3359754" cy="143591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98599"/>
                <a:gridCol w="1461155"/>
              </a:tblGrid>
              <a:tr h="2871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Receiver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Geospace</a:t>
                      </a:r>
                      <a:r>
                        <a:rPr lang="en-US" sz="1400" baseline="0" dirty="0" smtClean="0"/>
                        <a:t> 14 Hz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</a:tr>
              <a:tr h="2871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Number of Geophones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120 V – 120 H</a:t>
                      </a:r>
                    </a:p>
                  </a:txBody>
                  <a:tcPr marL="70620" marR="70620" marT="35310" marB="35310"/>
                </a:tc>
              </a:tr>
              <a:tr h="2871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Receiver interval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 m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</a:tr>
              <a:tr h="2871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Recording Length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r>
                        <a:rPr lang="en-US" sz="1400" baseline="0" dirty="0" smtClean="0"/>
                        <a:t> sec</a:t>
                      </a:r>
                      <a:endParaRPr lang="en-US" sz="1400" dirty="0"/>
                    </a:p>
                  </a:txBody>
                  <a:tcPr marL="70620" marR="70620" marT="35310" marB="35310"/>
                </a:tc>
              </a:tr>
              <a:tr h="2871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Sampling Interval</a:t>
                      </a:r>
                    </a:p>
                  </a:txBody>
                  <a:tcPr marL="70620" marR="70620" marT="35310" marB="3531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 </a:t>
                      </a:r>
                      <a:r>
                        <a:rPr lang="en-US" sz="1400" dirty="0" err="1" smtClean="0"/>
                        <a:t>ms</a:t>
                      </a:r>
                      <a:endParaRPr lang="en-US" sz="1400" dirty="0" smtClean="0"/>
                    </a:p>
                  </a:txBody>
                  <a:tcPr marL="70620" marR="70620" marT="35310" marB="3531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90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Seismic DATA PROCESSING</a:t>
            </a:r>
            <a:br>
              <a:rPr lang="en-US" sz="3200" dirty="0" smtClean="0"/>
            </a:br>
            <a:r>
              <a:rPr lang="en-US" sz="3200" dirty="0" smtClean="0"/>
              <a:t>vertical component</a:t>
            </a:r>
            <a:endParaRPr lang="en-US" sz="3200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664447309"/>
              </p:ext>
            </p:extLst>
          </p:nvPr>
        </p:nvGraphicFramePr>
        <p:xfrm>
          <a:off x="435429" y="1538514"/>
          <a:ext cx="8349342" cy="4949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077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en-US" sz="3200" dirty="0" smtClean="0"/>
              <a:t>Seismic DATA PROCESSING</a:t>
            </a:r>
            <a:br>
              <a:rPr lang="en-US" sz="3200" dirty="0" smtClean="0"/>
            </a:br>
            <a:r>
              <a:rPr lang="en-US" sz="3200" dirty="0" smtClean="0"/>
              <a:t>vertical component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" t="6692" r="2359" b="2885"/>
          <a:stretch/>
        </p:blipFill>
        <p:spPr>
          <a:xfrm>
            <a:off x="970915" y="1590674"/>
            <a:ext cx="7200583" cy="51766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t="6944" r="2005" b="2778"/>
          <a:stretch/>
        </p:blipFill>
        <p:spPr>
          <a:xfrm>
            <a:off x="970915" y="1590674"/>
            <a:ext cx="7200583" cy="517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4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cedent">
  <a:themeElements>
    <a:clrScheme name="Precedent">
      <a:dk1>
        <a:srgbClr val="921F07"/>
      </a:dk1>
      <a:lt1>
        <a:sysClr val="window" lastClr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Precedent">
      <a:majorFont>
        <a:latin typeface="Perpetua Titling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Preceden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tint val="100000"/>
                <a:shade val="30000"/>
                <a:satMod val="135000"/>
              </a:schemeClr>
            </a:gs>
          </a:gsLst>
          <a:path path="circle">
            <a:fillToRect l="70000" t="10000" b="7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5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25400" dir="4800000" sx="103000" sy="103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3000000"/>
            </a:lightRig>
          </a:scene3d>
          <a:sp3d prstMaterial="softEdge">
            <a:bevelT w="0" h="0"/>
          </a:sp3d>
        </a:effectStyle>
        <a:effectStyle>
          <a:effectLst>
            <a:innerShdw blurRad="127000" dist="38100" dir="13200000">
              <a:srgbClr val="000000">
                <a:alpha val="75000"/>
              </a:srgbClr>
            </a:innerShdw>
            <a:outerShdw blurRad="38100" dist="12700" dir="1800000" sx="101000" sy="101000" rotWithShape="0">
              <a:srgbClr val="000000">
                <a:alpha val="40000"/>
              </a:srgbClr>
            </a:outerShdw>
            <a:reflection blurRad="127000" stA="25000" endPos="30000" dist="127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12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shade val="30000"/>
                <a:satMod val="150000"/>
              </a:schemeClr>
            </a:gs>
          </a:gsLst>
          <a:path path="circle">
            <a:fillToRect t="10000" r="70000" b="7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30000"/>
                <a:lumMod val="80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Precedent.thmx</Template>
  <TotalTime>2389</TotalTime>
  <Words>915</Words>
  <Application>Microsoft Office PowerPoint</Application>
  <PresentationFormat>On-screen Show (4:3)</PresentationFormat>
  <Paragraphs>203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Book Antiqua</vt:lpstr>
      <vt:lpstr>Calibri</vt:lpstr>
      <vt:lpstr>Calisto MT</vt:lpstr>
      <vt:lpstr>Perpetua Titling MT</vt:lpstr>
      <vt:lpstr>Precedent</vt:lpstr>
      <vt:lpstr>PowerPoint Presentation</vt:lpstr>
      <vt:lpstr>OUTLINE </vt:lpstr>
      <vt:lpstr>Introduction</vt:lpstr>
      <vt:lpstr>Introduction</vt:lpstr>
      <vt:lpstr>Introduction</vt:lpstr>
      <vt:lpstr>Study AREA PIERCE JUNCTION SALT DOME</vt:lpstr>
      <vt:lpstr>Seismic Data acquisition</vt:lpstr>
      <vt:lpstr>Seismic DATA PROCESSING vertical component</vt:lpstr>
      <vt:lpstr>Seismic DATA PROCESSING vertical component</vt:lpstr>
      <vt:lpstr>PowerPoint Presentation</vt:lpstr>
      <vt:lpstr>Seismic DATA PROCESSING Radial component</vt:lpstr>
      <vt:lpstr>DATA PROCESSING Radial component</vt:lpstr>
      <vt:lpstr>DATA PROCESSING Radial component</vt:lpstr>
      <vt:lpstr>GRAVITY Data acquisition</vt:lpstr>
      <vt:lpstr>GRAVITY Data acquisition</vt:lpstr>
      <vt:lpstr>Summary</vt:lpstr>
      <vt:lpstr>Near Surface Mapping of Robertson Stadium Football Field using GPR Method</vt:lpstr>
      <vt:lpstr>THANK YOU</vt:lpstr>
    </vt:vector>
  </TitlesOfParts>
  <Company>University of Houston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Suleyman Coskun</dc:creator>
  <cp:lastModifiedBy>Sulodio</cp:lastModifiedBy>
  <cp:revision>169</cp:revision>
  <dcterms:created xsi:type="dcterms:W3CDTF">2012-04-26T17:02:23Z</dcterms:created>
  <dcterms:modified xsi:type="dcterms:W3CDTF">2013-08-31T19:24:11Z</dcterms:modified>
</cp:coreProperties>
</file>